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8" r:id="rId6"/>
    <p:sldId id="266" r:id="rId7"/>
    <p:sldId id="267" r:id="rId8"/>
    <p:sldId id="259" r:id="rId9"/>
    <p:sldId id="260" r:id="rId10"/>
    <p:sldId id="262"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60"/>
  </p:normalViewPr>
  <p:slideViewPr>
    <p:cSldViewPr snapToGrid="0">
      <p:cViewPr varScale="1">
        <p:scale>
          <a:sx n="151" d="100"/>
          <a:sy n="151" d="100"/>
        </p:scale>
        <p:origin x="7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DF16-8C24-3069-AC98-D459E1458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D6C642-98B0-5BB1-3560-A9FF01308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CE4154-ECBA-6C04-6E3B-2B7E992A260C}"/>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3C55554D-4DFD-7787-5999-FEDAA3715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BC8D8-E87E-9F7E-7452-9E2EF004B5CB}"/>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257289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6295-5ADC-B091-00D3-6DE2882B46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9FC9DE-4BAC-F549-B1D7-8728B0D321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35DC0-B82C-D942-7598-EDEC8F9AD011}"/>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C5636098-7703-3A85-02F2-347B65F87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23D91-F65D-D0A8-0FF2-DE1F2EE3E159}"/>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389028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A452-7668-8895-C053-76F1FA500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1B3F5-A496-ED76-AA61-A3E6182DD7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EAA5F-E2D4-1543-E1E1-8CE1053E00A1}"/>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3E4213D2-B305-051F-3EE6-A882C61B5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400BB-E590-12E3-5272-75FCF1C4792F}"/>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269507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F9E2-23E5-339C-BAB0-BDD47F048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086B32-AAA5-0292-B9C4-8D15C959E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E58FB-4AC7-2D98-25D8-E0FCCBFBE969}"/>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98DAC7B3-01B2-440B-9BF9-069D7A290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08F37-1C7D-A1FD-DC85-8F9050302BA3}"/>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303642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DDC7-4CF5-0D1F-38BA-BE609C7CC6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69D58-4947-6190-8F1D-7C0D9D073A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496F40-1F8F-81FA-BD2A-2BA781136C3D}"/>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989B41A1-C286-7BD9-93A7-67A7F56B6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5D398-E90E-8B91-7937-260A5A8F84D0}"/>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303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C472-6F17-9B78-FB28-B6E5A0C22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AEE48-3E56-ABB2-C75F-69D3D96F62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0A4389-1AA0-1304-B072-11A3F17E1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66B5D3-49CE-884F-8D2F-C67062BF48AA}"/>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6" name="Footer Placeholder 5">
            <a:extLst>
              <a:ext uri="{FF2B5EF4-FFF2-40B4-BE49-F238E27FC236}">
                <a16:creationId xmlns:a16="http://schemas.microsoft.com/office/drawing/2014/main" id="{EB2CA7FC-3FDA-432F-4EB0-B8551AB2F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A9BC4-1FE2-06DD-5C50-902668E65B38}"/>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187383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D052-9728-DE04-DB6C-3027F62A7F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4D8B0-3C3C-7965-CED5-731CAAFD4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440A8-9494-FB07-3E04-5F7A9445FC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45388-1B4D-EBC5-3FD9-D20A0D3CE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EC346E-64ED-43F5-83E7-274E781B2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DAD06-CB81-C3F4-848B-EBD2BA149AD5}"/>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8" name="Footer Placeholder 7">
            <a:extLst>
              <a:ext uri="{FF2B5EF4-FFF2-40B4-BE49-F238E27FC236}">
                <a16:creationId xmlns:a16="http://schemas.microsoft.com/office/drawing/2014/main" id="{545E49AA-E97F-5F7B-EDFC-84667A049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066FB-453E-D6A4-2005-9B0B0EC6B8AC}"/>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316108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4E81-6CBF-AC23-9983-B2A952129A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6FCA0-C0A8-1A1E-A1C2-4DBE0AB338D5}"/>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4" name="Footer Placeholder 3">
            <a:extLst>
              <a:ext uri="{FF2B5EF4-FFF2-40B4-BE49-F238E27FC236}">
                <a16:creationId xmlns:a16="http://schemas.microsoft.com/office/drawing/2014/main" id="{A8EEAE36-325A-19E8-0013-856E260BE1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C116DE-4BEE-043B-5C72-91A6C4F2D325}"/>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39999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081A0-55FA-C3A2-6DEC-C507E4C28599}"/>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3" name="Footer Placeholder 2">
            <a:extLst>
              <a:ext uri="{FF2B5EF4-FFF2-40B4-BE49-F238E27FC236}">
                <a16:creationId xmlns:a16="http://schemas.microsoft.com/office/drawing/2014/main" id="{9EC8AF2B-43BB-D079-4362-0AEB1FD0C0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82442-03FA-63A0-7B3B-E7BF3A05A062}"/>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170283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26E2-1646-6F94-99D2-76FF10BDB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D1A6F5-9974-8D87-8CC5-862C524F7A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C1CEB-2FBF-C37A-C1C2-AD756C139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AFAB7-6FB4-8D8E-84C1-FC37BD721004}"/>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6" name="Footer Placeholder 5">
            <a:extLst>
              <a:ext uri="{FF2B5EF4-FFF2-40B4-BE49-F238E27FC236}">
                <a16:creationId xmlns:a16="http://schemas.microsoft.com/office/drawing/2014/main" id="{6D82DDC2-DFFA-E0F4-E180-35ACDC88E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7A9CA-DCEA-4968-88AD-3635C4600B9D}"/>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226217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8683-4F2B-A182-0469-BA2B17884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053B5E-2D84-B705-ED2A-C9C5DFE68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C3D517-D435-B868-7C70-416285EC5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25C03-2D13-63FB-E394-F006A37455E7}"/>
              </a:ext>
            </a:extLst>
          </p:cNvPr>
          <p:cNvSpPr>
            <a:spLocks noGrp="1"/>
          </p:cNvSpPr>
          <p:nvPr>
            <p:ph type="dt" sz="half" idx="10"/>
          </p:nvPr>
        </p:nvSpPr>
        <p:spPr/>
        <p:txBody>
          <a:bodyPr/>
          <a:lstStyle/>
          <a:p>
            <a:fld id="{124BBAC3-A9AC-407E-8972-2C962D23892E}" type="datetimeFigureOut">
              <a:rPr lang="en-US" smtClean="0"/>
              <a:t>7/10/2025</a:t>
            </a:fld>
            <a:endParaRPr lang="en-US"/>
          </a:p>
        </p:txBody>
      </p:sp>
      <p:sp>
        <p:nvSpPr>
          <p:cNvPr id="6" name="Footer Placeholder 5">
            <a:extLst>
              <a:ext uri="{FF2B5EF4-FFF2-40B4-BE49-F238E27FC236}">
                <a16:creationId xmlns:a16="http://schemas.microsoft.com/office/drawing/2014/main" id="{11C4621E-13D6-AC39-DDA1-59202DF88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68987-282D-974A-E2C4-2181C1A30105}"/>
              </a:ext>
            </a:extLst>
          </p:cNvPr>
          <p:cNvSpPr>
            <a:spLocks noGrp="1"/>
          </p:cNvSpPr>
          <p:nvPr>
            <p:ph type="sldNum" sz="quarter" idx="12"/>
          </p:nvPr>
        </p:nvSpPr>
        <p:spPr/>
        <p:txBody>
          <a:bodyPr/>
          <a:lstStyle/>
          <a:p>
            <a:fld id="{3853ACBA-0C32-4190-AFE0-37C2EC75A46B}" type="slidenum">
              <a:rPr lang="en-US" smtClean="0"/>
              <a:t>‹#›</a:t>
            </a:fld>
            <a:endParaRPr lang="en-US"/>
          </a:p>
        </p:txBody>
      </p:sp>
    </p:spTree>
    <p:extLst>
      <p:ext uri="{BB962C8B-B14F-4D97-AF65-F5344CB8AC3E}">
        <p14:creationId xmlns:p14="http://schemas.microsoft.com/office/powerpoint/2010/main" val="194881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7AF67-DB9D-BF3F-06FA-4553E8889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D8BC0-D8A9-B264-6491-B881D5043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A283A-6B61-32F8-824A-E0BA24CEF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4BBAC3-A9AC-407E-8972-2C962D23892E}" type="datetimeFigureOut">
              <a:rPr lang="en-US" smtClean="0"/>
              <a:t>7/10/2025</a:t>
            </a:fld>
            <a:endParaRPr lang="en-US"/>
          </a:p>
        </p:txBody>
      </p:sp>
      <p:sp>
        <p:nvSpPr>
          <p:cNvPr id="5" name="Footer Placeholder 4">
            <a:extLst>
              <a:ext uri="{FF2B5EF4-FFF2-40B4-BE49-F238E27FC236}">
                <a16:creationId xmlns:a16="http://schemas.microsoft.com/office/drawing/2014/main" id="{59480CF3-3C49-23E4-A668-4E3D20893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F032DB-830B-D042-9BE8-214BAD1F2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53ACBA-0C32-4190-AFE0-37C2EC75A46B}" type="slidenum">
              <a:rPr lang="en-US" smtClean="0"/>
              <a:t>‹#›</a:t>
            </a:fld>
            <a:endParaRPr lang="en-US"/>
          </a:p>
        </p:txBody>
      </p:sp>
    </p:spTree>
    <p:extLst>
      <p:ext uri="{BB962C8B-B14F-4D97-AF65-F5344CB8AC3E}">
        <p14:creationId xmlns:p14="http://schemas.microsoft.com/office/powerpoint/2010/main" val="727831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earch?client=firefox-b-1-d&amp;sca_esv=4da7261d6af0beeb&amp;cs=0&amp;sxsrf=AE3TifO50v8ffgIyk8SAFxBM8w0B3btuUg%3A1751474813299&amp;q=Arroyo+Pasajero+Creek&amp;sa=X&amp;ved=2ahUKEwiAiaWQ0J6OAxX6GzQIHaiGC_4QxccNegQIBhAB&amp;mstk=AUtExfD6hW4Jxw8GOffGglm7WuX-cjFxEkbn4-Sc9lNkrB0vO0YgIwRQFBy3uQ6ppJ97Xsi88SWvuF6MYR0iuiVuTLI0-KuT1CUz3bjYJRmacNPKlgx8WgKeOgn6hgeemG-M2ULB_p8yRWuShIZD3qbW0SvVLMsKk3HWAFNnAva1nsP8Wpoxi7awkicpe6FJ8VKRmipEj07rsdf9ucsua59I5z3JVWykucCRP0rmJ0TD9Z246UqJOH7UWONZ8X6mLYIG5oveSZ0C-V3cLLwcFVchZbu9FddsvQo4-F518IIeDrFTVT_7l4NtCnh7vsw2oxBhvg&amp;csui=3"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D1652-9B33-35A5-D7C4-E1A61BBF32DD}"/>
              </a:ext>
            </a:extLst>
          </p:cNvPr>
          <p:cNvSpPr>
            <a:spLocks noGrp="1"/>
          </p:cNvSpPr>
          <p:nvPr>
            <p:ph type="ctrTitle"/>
          </p:nvPr>
        </p:nvSpPr>
        <p:spPr>
          <a:xfrm>
            <a:off x="1285241" y="1008993"/>
            <a:ext cx="9231410" cy="3542045"/>
          </a:xfrm>
        </p:spPr>
        <p:txBody>
          <a:bodyPr anchor="b">
            <a:normAutofit/>
          </a:bodyPr>
          <a:lstStyle/>
          <a:p>
            <a:pPr algn="l"/>
            <a:r>
              <a:rPr lang="en-US" sz="9800"/>
              <a:t>Measure C</a:t>
            </a:r>
            <a:br>
              <a:rPr lang="en-US" sz="9800"/>
            </a:br>
            <a:r>
              <a:rPr lang="en-US" sz="9800"/>
              <a:t>Regional Program</a:t>
            </a:r>
          </a:p>
        </p:txBody>
      </p:sp>
      <p:sp>
        <p:nvSpPr>
          <p:cNvPr id="3" name="Subtitle 2">
            <a:extLst>
              <a:ext uri="{FF2B5EF4-FFF2-40B4-BE49-F238E27FC236}">
                <a16:creationId xmlns:a16="http://schemas.microsoft.com/office/drawing/2014/main" id="{C4AEA01D-8857-2C91-0FFE-A9C68628FEBF}"/>
              </a:ext>
            </a:extLst>
          </p:cNvPr>
          <p:cNvSpPr>
            <a:spLocks noGrp="1"/>
          </p:cNvSpPr>
          <p:nvPr>
            <p:ph type="subTitle" idx="1"/>
          </p:nvPr>
        </p:nvSpPr>
        <p:spPr>
          <a:xfrm>
            <a:off x="1285241" y="4582814"/>
            <a:ext cx="7132335" cy="1312657"/>
          </a:xfrm>
        </p:spPr>
        <p:txBody>
          <a:bodyPr anchor="t">
            <a:normAutofit/>
          </a:bodyPr>
          <a:lstStyle/>
          <a:p>
            <a:pPr algn="l"/>
            <a:r>
              <a:rPr lang="en-US"/>
              <a:t>Capital Projects, Safety/Operational Improvements and Congestion Relief</a:t>
            </a:r>
          </a:p>
        </p:txBody>
      </p:sp>
    </p:spTree>
    <p:extLst>
      <p:ext uri="{BB962C8B-B14F-4D97-AF65-F5344CB8AC3E}">
        <p14:creationId xmlns:p14="http://schemas.microsoft.com/office/powerpoint/2010/main" val="510148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39A2-AC5C-7715-1AF4-17B64263393B}"/>
              </a:ext>
            </a:extLst>
          </p:cNvPr>
          <p:cNvSpPr>
            <a:spLocks noGrp="1"/>
          </p:cNvSpPr>
          <p:nvPr>
            <p:ph type="title"/>
          </p:nvPr>
        </p:nvSpPr>
        <p:spPr>
          <a:xfrm>
            <a:off x="549179" y="365126"/>
            <a:ext cx="10804621" cy="822928"/>
          </a:xfrm>
        </p:spPr>
        <p:txBody>
          <a:bodyPr/>
          <a:lstStyle/>
          <a:p>
            <a:r>
              <a:rPr lang="en-US" dirty="0"/>
              <a:t>State Route 180 Extension</a:t>
            </a:r>
          </a:p>
        </p:txBody>
      </p:sp>
      <p:pic>
        <p:nvPicPr>
          <p:cNvPr id="6" name="Picture 5" descr="A road with a road in the middle&#10;&#10;AI-generated content may be incorrect.">
            <a:extLst>
              <a:ext uri="{FF2B5EF4-FFF2-40B4-BE49-F238E27FC236}">
                <a16:creationId xmlns:a16="http://schemas.microsoft.com/office/drawing/2014/main" id="{B601286C-6622-D103-5F45-3E1CDACA3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79" y="1232024"/>
            <a:ext cx="7601764" cy="5064132"/>
          </a:xfrm>
          <a:prstGeom prst="rect">
            <a:avLst/>
          </a:prstGeom>
          <a:ln w="6350">
            <a:solidFill>
              <a:schemeClr val="tx1"/>
            </a:solidFill>
          </a:ln>
        </p:spPr>
      </p:pic>
      <p:sp>
        <p:nvSpPr>
          <p:cNvPr id="7" name="TextBox 6">
            <a:extLst>
              <a:ext uri="{FF2B5EF4-FFF2-40B4-BE49-F238E27FC236}">
                <a16:creationId xmlns:a16="http://schemas.microsoft.com/office/drawing/2014/main" id="{5165CDCE-5B16-9813-0AC1-05830804F9E4}"/>
              </a:ext>
            </a:extLst>
          </p:cNvPr>
          <p:cNvSpPr txBox="1"/>
          <p:nvPr/>
        </p:nvSpPr>
        <p:spPr>
          <a:xfrm>
            <a:off x="8360590" y="389864"/>
            <a:ext cx="3282231" cy="6124754"/>
          </a:xfrm>
          <a:prstGeom prst="rect">
            <a:avLst/>
          </a:prstGeom>
          <a:noFill/>
        </p:spPr>
        <p:txBody>
          <a:bodyPr wrap="square" rtlCol="0">
            <a:spAutoFit/>
          </a:bodyPr>
          <a:lstStyle/>
          <a:p>
            <a:r>
              <a:rPr lang="en-US" sz="2800" dirty="0"/>
              <a:t>The State Route 180 Extension Project lengthened the four-lane expressway by 4.5 miles, from Smith Avenue to </a:t>
            </a:r>
            <a:r>
              <a:rPr lang="en-US" sz="2800" dirty="0" err="1"/>
              <a:t>Frankwood</a:t>
            </a:r>
            <a:r>
              <a:rPr lang="en-US" sz="2800" dirty="0"/>
              <a:t> Avenue in eastern Fresno County. The $55 million project broke ground on Oct. 12, 2017 and was finished in December 2020.</a:t>
            </a:r>
          </a:p>
        </p:txBody>
      </p:sp>
    </p:spTree>
    <p:extLst>
      <p:ext uri="{BB962C8B-B14F-4D97-AF65-F5344CB8AC3E}">
        <p14:creationId xmlns:p14="http://schemas.microsoft.com/office/powerpoint/2010/main" val="306767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F58F-405C-6B7E-1762-3F09C4F977E0}"/>
              </a:ext>
            </a:extLst>
          </p:cNvPr>
          <p:cNvSpPr>
            <a:spLocks noGrp="1"/>
          </p:cNvSpPr>
          <p:nvPr>
            <p:ph type="title"/>
          </p:nvPr>
        </p:nvSpPr>
        <p:spPr>
          <a:xfrm>
            <a:off x="838200" y="365126"/>
            <a:ext cx="10515600" cy="889672"/>
          </a:xfrm>
        </p:spPr>
        <p:txBody>
          <a:bodyPr/>
          <a:lstStyle/>
          <a:p>
            <a:r>
              <a:rPr lang="en-US" dirty="0"/>
              <a:t>Huron ‘Heart of the Valley’ Bridge (SR 269)</a:t>
            </a:r>
          </a:p>
        </p:txBody>
      </p:sp>
      <p:pic>
        <p:nvPicPr>
          <p:cNvPr id="6" name="Picture 5" descr="Long shot of a bridge&#10;&#10;AI-generated content may be incorrect.">
            <a:extLst>
              <a:ext uri="{FF2B5EF4-FFF2-40B4-BE49-F238E27FC236}">
                <a16:creationId xmlns:a16="http://schemas.microsoft.com/office/drawing/2014/main" id="{83ED4E0A-0B3A-86B5-05E6-A80DF7851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461" y="1348239"/>
            <a:ext cx="7518771" cy="5012513"/>
          </a:xfrm>
          <a:prstGeom prst="rect">
            <a:avLst/>
          </a:prstGeom>
          <a:ln w="6350">
            <a:solidFill>
              <a:schemeClr val="tx1"/>
            </a:solidFill>
          </a:ln>
        </p:spPr>
      </p:pic>
      <p:sp>
        <p:nvSpPr>
          <p:cNvPr id="7" name="TextBox 6">
            <a:extLst>
              <a:ext uri="{FF2B5EF4-FFF2-40B4-BE49-F238E27FC236}">
                <a16:creationId xmlns:a16="http://schemas.microsoft.com/office/drawing/2014/main" id="{26605BBE-74C2-F98C-F962-80F456D33982}"/>
              </a:ext>
            </a:extLst>
          </p:cNvPr>
          <p:cNvSpPr txBox="1"/>
          <p:nvPr/>
        </p:nvSpPr>
        <p:spPr>
          <a:xfrm>
            <a:off x="313699" y="1230160"/>
            <a:ext cx="3697647" cy="5262979"/>
          </a:xfrm>
          <a:prstGeom prst="rect">
            <a:avLst/>
          </a:prstGeom>
          <a:noFill/>
        </p:spPr>
        <p:txBody>
          <a:bodyPr wrap="square" rtlCol="0">
            <a:spAutoFit/>
          </a:bodyPr>
          <a:lstStyle/>
          <a:p>
            <a:pPr algn="r"/>
            <a:r>
              <a:rPr lang="en-US" sz="2400" dirty="0"/>
              <a:t>The $30 million project, which opened in 2018, was designed to address flooding issues that frequently closed a section of State Route 269 (Lassen Avenue). The project involved constructing new, elevated bridges over </a:t>
            </a:r>
            <a:r>
              <a:rPr lang="en-US" sz="2400" dirty="0">
                <a:hlinkClick r:id="rId3"/>
              </a:rPr>
              <a:t>Arroyo </a:t>
            </a:r>
            <a:r>
              <a:rPr lang="en-US" sz="2400" dirty="0" err="1">
                <a:hlinkClick r:id="rId3"/>
              </a:rPr>
              <a:t>Pasajero</a:t>
            </a:r>
            <a:r>
              <a:rPr lang="en-US" sz="2400" dirty="0">
                <a:hlinkClick r:id="rId3"/>
              </a:rPr>
              <a:t> Creek</a:t>
            </a:r>
            <a:r>
              <a:rPr lang="en-US" sz="2400" dirty="0"/>
              <a:t>, and widening the channel to prevent future flooding and road closures.</a:t>
            </a:r>
          </a:p>
        </p:txBody>
      </p:sp>
    </p:spTree>
    <p:extLst>
      <p:ext uri="{BB962C8B-B14F-4D97-AF65-F5344CB8AC3E}">
        <p14:creationId xmlns:p14="http://schemas.microsoft.com/office/powerpoint/2010/main" val="9129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C6D7-9232-E51D-49BA-51D7071BB849}"/>
              </a:ext>
            </a:extLst>
          </p:cNvPr>
          <p:cNvSpPr>
            <a:spLocks noGrp="1"/>
          </p:cNvSpPr>
          <p:nvPr>
            <p:ph type="title"/>
          </p:nvPr>
        </p:nvSpPr>
        <p:spPr>
          <a:xfrm>
            <a:off x="504476" y="311736"/>
            <a:ext cx="10515600" cy="896347"/>
          </a:xfrm>
        </p:spPr>
        <p:txBody>
          <a:bodyPr/>
          <a:lstStyle/>
          <a:p>
            <a:r>
              <a:rPr lang="en-US" dirty="0"/>
              <a:t>Willow Avenue Widening (Clovis)</a:t>
            </a:r>
          </a:p>
        </p:txBody>
      </p:sp>
      <p:pic>
        <p:nvPicPr>
          <p:cNvPr id="7" name="Picture 6" descr="A road with cars on it&#10;&#10;AI-generated content may be incorrect.">
            <a:extLst>
              <a:ext uri="{FF2B5EF4-FFF2-40B4-BE49-F238E27FC236}">
                <a16:creationId xmlns:a16="http://schemas.microsoft.com/office/drawing/2014/main" id="{5B5A8AD8-C561-C574-139A-89E05B71D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391" y="1388787"/>
            <a:ext cx="8459347" cy="4758383"/>
          </a:xfrm>
          <a:prstGeom prst="rect">
            <a:avLst/>
          </a:prstGeom>
          <a:ln w="6350">
            <a:solidFill>
              <a:schemeClr val="tx1"/>
            </a:solidFill>
          </a:ln>
        </p:spPr>
      </p:pic>
      <p:sp>
        <p:nvSpPr>
          <p:cNvPr id="8" name="TextBox 7">
            <a:extLst>
              <a:ext uri="{FF2B5EF4-FFF2-40B4-BE49-F238E27FC236}">
                <a16:creationId xmlns:a16="http://schemas.microsoft.com/office/drawing/2014/main" id="{DE735E5E-102E-A19F-76C4-C8603AEA6971}"/>
              </a:ext>
            </a:extLst>
          </p:cNvPr>
          <p:cNvSpPr txBox="1"/>
          <p:nvPr/>
        </p:nvSpPr>
        <p:spPr>
          <a:xfrm>
            <a:off x="252731" y="1448256"/>
            <a:ext cx="2910964" cy="4524315"/>
          </a:xfrm>
          <a:prstGeom prst="rect">
            <a:avLst/>
          </a:prstGeom>
          <a:noFill/>
        </p:spPr>
        <p:txBody>
          <a:bodyPr wrap="square" rtlCol="0">
            <a:spAutoFit/>
          </a:bodyPr>
          <a:lstStyle/>
          <a:p>
            <a:pPr algn="r"/>
            <a:r>
              <a:rPr lang="en-US" sz="2400" dirty="0"/>
              <a:t>The $5.7 million Willow Avenue Project widened the northbound lanes from Shepherd to Copper Avenues</a:t>
            </a:r>
          </a:p>
          <a:p>
            <a:pPr algn="r"/>
            <a:r>
              <a:rPr lang="en-US" sz="2400" dirty="0"/>
              <a:t>and added:</a:t>
            </a:r>
          </a:p>
          <a:p>
            <a:pPr algn="r"/>
            <a:r>
              <a:rPr lang="en-US" sz="2400" dirty="0"/>
              <a:t>median, curb, gutter, irrigation, landscaping, and a traffic signal at Perrin Road</a:t>
            </a:r>
          </a:p>
        </p:txBody>
      </p:sp>
    </p:spTree>
    <p:extLst>
      <p:ext uri="{BB962C8B-B14F-4D97-AF65-F5344CB8AC3E}">
        <p14:creationId xmlns:p14="http://schemas.microsoft.com/office/powerpoint/2010/main" val="212495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FFA3-4579-CE46-E112-18E6809C5AC3}"/>
              </a:ext>
            </a:extLst>
          </p:cNvPr>
          <p:cNvSpPr>
            <a:spLocks noGrp="1"/>
          </p:cNvSpPr>
          <p:nvPr>
            <p:ph type="title"/>
          </p:nvPr>
        </p:nvSpPr>
        <p:spPr>
          <a:xfrm>
            <a:off x="838200" y="365125"/>
            <a:ext cx="10515600" cy="936393"/>
          </a:xfrm>
        </p:spPr>
        <p:txBody>
          <a:bodyPr/>
          <a:lstStyle/>
          <a:p>
            <a:r>
              <a:rPr lang="en-US" dirty="0"/>
              <a:t>Potential Future Projects</a:t>
            </a:r>
          </a:p>
        </p:txBody>
      </p:sp>
      <p:sp>
        <p:nvSpPr>
          <p:cNvPr id="3" name="TextBox 2">
            <a:extLst>
              <a:ext uri="{FF2B5EF4-FFF2-40B4-BE49-F238E27FC236}">
                <a16:creationId xmlns:a16="http://schemas.microsoft.com/office/drawing/2014/main" id="{7C164634-C4B1-67A5-F762-297EFBD01722}"/>
              </a:ext>
            </a:extLst>
          </p:cNvPr>
          <p:cNvSpPr txBox="1"/>
          <p:nvPr/>
        </p:nvSpPr>
        <p:spPr>
          <a:xfrm>
            <a:off x="861004" y="1555147"/>
            <a:ext cx="10518938" cy="4401205"/>
          </a:xfrm>
          <a:prstGeom prst="rect">
            <a:avLst/>
          </a:prstGeom>
          <a:noFill/>
        </p:spPr>
        <p:txBody>
          <a:bodyPr wrap="square" rtlCol="0">
            <a:spAutoFit/>
          </a:bodyPr>
          <a:lstStyle/>
          <a:p>
            <a:r>
              <a:rPr lang="en-US" sz="2800" dirty="0"/>
              <a:t>Major, capital projects submitted for potential funding to the 2026 Regional Transportation Plan by Caltrans and local jurisdictions include the following projects:</a:t>
            </a:r>
          </a:p>
          <a:p>
            <a:pPr marL="457200" indent="-457200">
              <a:buFont typeface="Arial" panose="020B0604020202020204" pitchFamily="34" charset="0"/>
              <a:buChar char="•"/>
            </a:pPr>
            <a:r>
              <a:rPr lang="en-US" sz="2800" dirty="0"/>
              <a:t>State Route 99/Shaw Avenue Interchange</a:t>
            </a:r>
          </a:p>
          <a:p>
            <a:pPr marL="457200" indent="-457200">
              <a:buFont typeface="Arial" panose="020B0604020202020204" pitchFamily="34" charset="0"/>
              <a:buChar char="•"/>
            </a:pPr>
            <a:r>
              <a:rPr lang="en-US" sz="2800" dirty="0"/>
              <a:t>State Route 99/Mountain View Interchange</a:t>
            </a:r>
          </a:p>
          <a:p>
            <a:pPr marL="457200" indent="-457200">
              <a:buFont typeface="Arial" panose="020B0604020202020204" pitchFamily="34" charset="0"/>
              <a:buChar char="•"/>
            </a:pPr>
            <a:r>
              <a:rPr lang="en-US" sz="2800" dirty="0"/>
              <a:t>State Route 99/Mendocino Interchange</a:t>
            </a:r>
          </a:p>
          <a:p>
            <a:pPr marL="457200" indent="-457200">
              <a:buFont typeface="Arial" panose="020B0604020202020204" pitchFamily="34" charset="0"/>
              <a:buChar char="•"/>
            </a:pPr>
            <a:r>
              <a:rPr lang="en-US" sz="2800" dirty="0"/>
              <a:t>State Route 99/Ashlan Interchange</a:t>
            </a:r>
          </a:p>
          <a:p>
            <a:pPr marL="457200" indent="-457200">
              <a:buFont typeface="Arial" panose="020B0604020202020204" pitchFamily="34" charset="0"/>
              <a:buChar char="•"/>
            </a:pPr>
            <a:r>
              <a:rPr lang="en-US" sz="2800" dirty="0"/>
              <a:t>State Route 99/43/Floral Interchange</a:t>
            </a:r>
          </a:p>
          <a:p>
            <a:pPr marL="457200" indent="-457200">
              <a:buFont typeface="Arial" panose="020B0604020202020204" pitchFamily="34" charset="0"/>
              <a:buChar char="•"/>
            </a:pPr>
            <a:r>
              <a:rPr lang="en-US" sz="2800" dirty="0"/>
              <a:t>North Avenue – State Route 41 to Orange Ave – Four Lanes</a:t>
            </a:r>
          </a:p>
          <a:p>
            <a:pPr marL="457200" indent="-457200">
              <a:buFont typeface="Arial" panose="020B0604020202020204" pitchFamily="34" charset="0"/>
              <a:buChar char="•"/>
            </a:pPr>
            <a:r>
              <a:rPr lang="en-US" sz="2800" dirty="0"/>
              <a:t>Central Ave – State Route 99 to Golden State – Four Lanes</a:t>
            </a:r>
          </a:p>
        </p:txBody>
      </p:sp>
    </p:spTree>
    <p:extLst>
      <p:ext uri="{BB962C8B-B14F-4D97-AF65-F5344CB8AC3E}">
        <p14:creationId xmlns:p14="http://schemas.microsoft.com/office/powerpoint/2010/main" val="304526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76A5-B5EA-99C6-6D2F-5ADFE46EF0C1}"/>
              </a:ext>
            </a:extLst>
          </p:cNvPr>
          <p:cNvSpPr>
            <a:spLocks noGrp="1"/>
          </p:cNvSpPr>
          <p:nvPr>
            <p:ph type="title"/>
          </p:nvPr>
        </p:nvSpPr>
        <p:spPr/>
        <p:txBody>
          <a:bodyPr/>
          <a:lstStyle/>
          <a:p>
            <a:r>
              <a:rPr lang="en-US"/>
              <a:t>Regional Projects Defined</a:t>
            </a:r>
            <a:endParaRPr lang="en-US" dirty="0"/>
          </a:p>
        </p:txBody>
      </p:sp>
      <p:sp>
        <p:nvSpPr>
          <p:cNvPr id="3" name="Content Placeholder 2">
            <a:extLst>
              <a:ext uri="{FF2B5EF4-FFF2-40B4-BE49-F238E27FC236}">
                <a16:creationId xmlns:a16="http://schemas.microsoft.com/office/drawing/2014/main" id="{7A1AB7E8-8D79-AEED-EEE4-15D3CD9F384E}"/>
              </a:ext>
            </a:extLst>
          </p:cNvPr>
          <p:cNvSpPr>
            <a:spLocks noGrp="1"/>
          </p:cNvSpPr>
          <p:nvPr>
            <p:ph idx="1"/>
          </p:nvPr>
        </p:nvSpPr>
        <p:spPr>
          <a:xfrm>
            <a:off x="838200" y="1690688"/>
            <a:ext cx="10515600" cy="4486275"/>
          </a:xfrm>
        </p:spPr>
        <p:txBody>
          <a:bodyPr/>
          <a:lstStyle/>
          <a:p>
            <a:r>
              <a:rPr lang="en-US" dirty="0"/>
              <a:t>Regional projects are generally considered those streets, roads, highways, freeways or other facilities used daily by the residents of multiple communities.</a:t>
            </a:r>
          </a:p>
          <a:p>
            <a:r>
              <a:rPr lang="en-US" dirty="0"/>
              <a:t>The original Measure C in 1986 invested 75 percent of its funding into the Regional Program with a vision of opening, extending or widening State Routes 41, 99, 168 and 180 in and around the Fresno/Clovis metropolitan area.</a:t>
            </a:r>
          </a:p>
          <a:p>
            <a:r>
              <a:rPr lang="en-US" dirty="0"/>
              <a:t>With that core of the urban and suburban freeway system completed, future improvements could focus on safety, operational improvements and sustainability.</a:t>
            </a:r>
          </a:p>
        </p:txBody>
      </p:sp>
    </p:spTree>
    <p:extLst>
      <p:ext uri="{BB962C8B-B14F-4D97-AF65-F5344CB8AC3E}">
        <p14:creationId xmlns:p14="http://schemas.microsoft.com/office/powerpoint/2010/main" val="276972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9F4F-6B48-3E04-3724-79A4E4A4CB01}"/>
              </a:ext>
            </a:extLst>
          </p:cNvPr>
          <p:cNvSpPr>
            <a:spLocks noGrp="1"/>
          </p:cNvSpPr>
          <p:nvPr>
            <p:ph type="title"/>
          </p:nvPr>
        </p:nvSpPr>
        <p:spPr>
          <a:xfrm>
            <a:off x="838200" y="307975"/>
            <a:ext cx="10515600" cy="1082675"/>
          </a:xfrm>
        </p:spPr>
        <p:txBody>
          <a:bodyPr/>
          <a:lstStyle/>
          <a:p>
            <a:r>
              <a:rPr lang="en-US"/>
              <a:t>Regional Projects Defined</a:t>
            </a:r>
            <a:endParaRPr lang="en-US" dirty="0"/>
          </a:p>
        </p:txBody>
      </p:sp>
      <p:sp>
        <p:nvSpPr>
          <p:cNvPr id="4" name="TextBox 3">
            <a:extLst>
              <a:ext uri="{FF2B5EF4-FFF2-40B4-BE49-F238E27FC236}">
                <a16:creationId xmlns:a16="http://schemas.microsoft.com/office/drawing/2014/main" id="{29C67B9C-EA2B-D999-51F6-57357B6BCF0E}"/>
              </a:ext>
            </a:extLst>
          </p:cNvPr>
          <p:cNvSpPr txBox="1"/>
          <p:nvPr/>
        </p:nvSpPr>
        <p:spPr>
          <a:xfrm>
            <a:off x="1125147" y="3632307"/>
            <a:ext cx="9752403"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Statewide, about 58 percent of freeway and highway improvements are funded by local “self-help” initiatives such as Measure C.</a:t>
            </a:r>
          </a:p>
        </p:txBody>
      </p:sp>
      <p:sp>
        <p:nvSpPr>
          <p:cNvPr id="6" name="TextBox 5">
            <a:extLst>
              <a:ext uri="{FF2B5EF4-FFF2-40B4-BE49-F238E27FC236}">
                <a16:creationId xmlns:a16="http://schemas.microsoft.com/office/drawing/2014/main" id="{12E0C369-9062-9F0B-7B9D-19E9F8777F5B}"/>
              </a:ext>
            </a:extLst>
          </p:cNvPr>
          <p:cNvSpPr txBox="1"/>
          <p:nvPr/>
        </p:nvSpPr>
        <p:spPr>
          <a:xfrm>
            <a:off x="1125146" y="1280763"/>
            <a:ext cx="10650503"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Multimodal operational improvements could include auxiliary lanes, freeway interchange improvements, ramp metering projects, transportation demand management infrastructure (complete streets treatments), managed lanes and “smart corridor” concepts that maximize existing capacity.</a:t>
            </a:r>
          </a:p>
        </p:txBody>
      </p:sp>
      <p:sp>
        <p:nvSpPr>
          <p:cNvPr id="8" name="TextBox 7">
            <a:extLst>
              <a:ext uri="{FF2B5EF4-FFF2-40B4-BE49-F238E27FC236}">
                <a16:creationId xmlns:a16="http://schemas.microsoft.com/office/drawing/2014/main" id="{8305BB94-6ED4-3AF2-60D2-71AF93FA82B7}"/>
              </a:ext>
            </a:extLst>
          </p:cNvPr>
          <p:cNvSpPr txBox="1"/>
          <p:nvPr/>
        </p:nvSpPr>
        <p:spPr>
          <a:xfrm>
            <a:off x="1125145" y="5122077"/>
            <a:ext cx="10650503"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Historically, the Regional Program has been divided between urban and rural shares and, in the current Measure, included funding for Fresno Yosemite International Airport (FAT).</a:t>
            </a:r>
          </a:p>
        </p:txBody>
      </p:sp>
    </p:spTree>
    <p:extLst>
      <p:ext uri="{BB962C8B-B14F-4D97-AF65-F5344CB8AC3E}">
        <p14:creationId xmlns:p14="http://schemas.microsoft.com/office/powerpoint/2010/main" val="328500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2E83-D706-9054-C221-5630E68C3018}"/>
              </a:ext>
            </a:extLst>
          </p:cNvPr>
          <p:cNvSpPr>
            <a:spLocks noGrp="1"/>
          </p:cNvSpPr>
          <p:nvPr>
            <p:ph type="title"/>
          </p:nvPr>
        </p:nvSpPr>
        <p:spPr/>
        <p:txBody>
          <a:bodyPr/>
          <a:lstStyle/>
          <a:p>
            <a:r>
              <a:rPr lang="en-US" dirty="0"/>
              <a:t>Regional Projects Defined</a:t>
            </a:r>
          </a:p>
        </p:txBody>
      </p:sp>
      <p:sp>
        <p:nvSpPr>
          <p:cNvPr id="4" name="TextBox 3">
            <a:extLst>
              <a:ext uri="{FF2B5EF4-FFF2-40B4-BE49-F238E27FC236}">
                <a16:creationId xmlns:a16="http://schemas.microsoft.com/office/drawing/2014/main" id="{0B462144-9798-967A-2735-F32912A5BD09}"/>
              </a:ext>
            </a:extLst>
          </p:cNvPr>
          <p:cNvSpPr txBox="1"/>
          <p:nvPr/>
        </p:nvSpPr>
        <p:spPr>
          <a:xfrm>
            <a:off x="1001026" y="2839234"/>
            <a:ext cx="10219424"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Caltrans considers congestion relieving projects off the main line highway or freeway to be broadly “local” in nature, requiring substantial local investment to move forward.</a:t>
            </a:r>
            <a:endParaRPr lang="en-US" dirty="0"/>
          </a:p>
        </p:txBody>
      </p:sp>
      <p:sp>
        <p:nvSpPr>
          <p:cNvPr id="6" name="TextBox 5">
            <a:extLst>
              <a:ext uri="{FF2B5EF4-FFF2-40B4-BE49-F238E27FC236}">
                <a16:creationId xmlns:a16="http://schemas.microsoft.com/office/drawing/2014/main" id="{133E9010-A989-4177-DFF8-BCA9053264D7}"/>
              </a:ext>
            </a:extLst>
          </p:cNvPr>
          <p:cNvSpPr txBox="1"/>
          <p:nvPr/>
        </p:nvSpPr>
        <p:spPr>
          <a:xfrm>
            <a:off x="997490" y="1580346"/>
            <a:ext cx="10124174"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State law now emphasizes a reduction in single-passenger vehicle trips, which generally disincentivizes road widening.</a:t>
            </a:r>
            <a:endParaRPr lang="en-US" dirty="0"/>
          </a:p>
        </p:txBody>
      </p:sp>
      <p:sp>
        <p:nvSpPr>
          <p:cNvPr id="7" name="TextBox 6">
            <a:extLst>
              <a:ext uri="{FF2B5EF4-FFF2-40B4-BE49-F238E27FC236}">
                <a16:creationId xmlns:a16="http://schemas.microsoft.com/office/drawing/2014/main" id="{DA3B73FC-A815-8544-0958-69BD88017545}"/>
              </a:ext>
            </a:extLst>
          </p:cNvPr>
          <p:cNvSpPr txBox="1"/>
          <p:nvPr/>
        </p:nvSpPr>
        <p:spPr>
          <a:xfrm>
            <a:off x="997490" y="4529010"/>
            <a:ext cx="10495354"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Importantly, the Regional Program considers the long-range future of the transportation network and may be defined differently depending on the vision the Measure adopts.</a:t>
            </a:r>
          </a:p>
        </p:txBody>
      </p:sp>
    </p:spTree>
    <p:extLst>
      <p:ext uri="{BB962C8B-B14F-4D97-AF65-F5344CB8AC3E}">
        <p14:creationId xmlns:p14="http://schemas.microsoft.com/office/powerpoint/2010/main" val="422697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DEF8-5DD2-7190-C624-EF234E3E9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1A285-BE4D-C509-69C8-9BA9AC87F23E}"/>
              </a:ext>
            </a:extLst>
          </p:cNvPr>
          <p:cNvSpPr>
            <a:spLocks noGrp="1"/>
          </p:cNvSpPr>
          <p:nvPr>
            <p:ph type="title"/>
          </p:nvPr>
        </p:nvSpPr>
        <p:spPr>
          <a:xfrm>
            <a:off x="838200" y="0"/>
            <a:ext cx="10515600" cy="1325563"/>
          </a:xfrm>
        </p:spPr>
        <p:txBody>
          <a:bodyPr/>
          <a:lstStyle/>
          <a:p>
            <a:r>
              <a:rPr lang="en-US" dirty="0"/>
              <a:t>Roadway Classifications</a:t>
            </a:r>
          </a:p>
        </p:txBody>
      </p:sp>
      <p:sp>
        <p:nvSpPr>
          <p:cNvPr id="4" name="TextBox 3">
            <a:extLst>
              <a:ext uri="{FF2B5EF4-FFF2-40B4-BE49-F238E27FC236}">
                <a16:creationId xmlns:a16="http://schemas.microsoft.com/office/drawing/2014/main" id="{458E1836-8986-D5B6-07EC-132F10E39874}"/>
              </a:ext>
            </a:extLst>
          </p:cNvPr>
          <p:cNvSpPr txBox="1"/>
          <p:nvPr/>
        </p:nvSpPr>
        <p:spPr>
          <a:xfrm>
            <a:off x="984790" y="3200078"/>
            <a:ext cx="10219424" cy="1692771"/>
          </a:xfrm>
          <a:prstGeom prst="rect">
            <a:avLst/>
          </a:prstGeom>
          <a:noFill/>
        </p:spPr>
        <p:txBody>
          <a:bodyPr wrap="square" rtlCol="0">
            <a:spAutoFit/>
          </a:bodyPr>
          <a:lstStyle/>
          <a:p>
            <a:pPr marL="457200" indent="-457200">
              <a:buFont typeface="Arial" panose="020B0604020202020204" pitchFamily="34" charset="0"/>
              <a:buChar char="•"/>
            </a:pPr>
            <a:r>
              <a:rPr lang="en-US" sz="2600" dirty="0"/>
              <a:t>Arterials: These roads carry traffic between major areas, like cities or large towns. Arterials generally have more access points than freeways but still prioritize traffic flow. The Regional Program has funded projects in this classification. </a:t>
            </a:r>
          </a:p>
        </p:txBody>
      </p:sp>
      <p:sp>
        <p:nvSpPr>
          <p:cNvPr id="6" name="TextBox 5">
            <a:extLst>
              <a:ext uri="{FF2B5EF4-FFF2-40B4-BE49-F238E27FC236}">
                <a16:creationId xmlns:a16="http://schemas.microsoft.com/office/drawing/2014/main" id="{CE4C1B62-3A59-E42C-C2B7-3F8ED2525EB6}"/>
              </a:ext>
            </a:extLst>
          </p:cNvPr>
          <p:cNvSpPr txBox="1"/>
          <p:nvPr/>
        </p:nvSpPr>
        <p:spPr>
          <a:xfrm>
            <a:off x="1033913" y="1100847"/>
            <a:ext cx="10124174" cy="2092881"/>
          </a:xfrm>
          <a:prstGeom prst="rect">
            <a:avLst/>
          </a:prstGeom>
          <a:noFill/>
        </p:spPr>
        <p:txBody>
          <a:bodyPr wrap="square" rtlCol="0">
            <a:spAutoFit/>
          </a:bodyPr>
          <a:lstStyle/>
          <a:p>
            <a:pPr marL="457200" indent="-457200">
              <a:buFont typeface="Arial" panose="020B0604020202020204" pitchFamily="34" charset="0"/>
              <a:buChar char="•"/>
            </a:pPr>
            <a:r>
              <a:rPr lang="en-US" sz="2600" dirty="0"/>
              <a:t>Interstates/Freeways: These are the highest-level roads, designed for high-speed, long-distance travel with limited access points. They primarily focus on mobility  and connecting major cities and regions. Measure C’s Regional Program has funded projects in this classification.</a:t>
            </a:r>
          </a:p>
        </p:txBody>
      </p:sp>
      <p:sp>
        <p:nvSpPr>
          <p:cNvPr id="7" name="TextBox 6">
            <a:extLst>
              <a:ext uri="{FF2B5EF4-FFF2-40B4-BE49-F238E27FC236}">
                <a16:creationId xmlns:a16="http://schemas.microsoft.com/office/drawing/2014/main" id="{E1075FA0-EE47-7E06-DC87-5B936F128BE4}"/>
              </a:ext>
            </a:extLst>
          </p:cNvPr>
          <p:cNvSpPr txBox="1"/>
          <p:nvPr/>
        </p:nvSpPr>
        <p:spPr>
          <a:xfrm>
            <a:off x="984790" y="4899199"/>
            <a:ext cx="10495354" cy="1692771"/>
          </a:xfrm>
          <a:prstGeom prst="rect">
            <a:avLst/>
          </a:prstGeom>
          <a:noFill/>
        </p:spPr>
        <p:txBody>
          <a:bodyPr wrap="square" rtlCol="0">
            <a:spAutoFit/>
          </a:bodyPr>
          <a:lstStyle/>
          <a:p>
            <a:pPr marL="342900" indent="-342900">
              <a:buFont typeface="Arial" panose="020B0604020202020204" pitchFamily="34" charset="0"/>
              <a:buChar char="•"/>
            </a:pPr>
            <a:r>
              <a:rPr lang="en-US" sz="2600" dirty="0"/>
              <a:t>Local Roads: These are the roads within neighborhoods and residential areas, primarily designed for access to properties and local traffic. The Regional Program has not funded projects in this classification. </a:t>
            </a:r>
          </a:p>
        </p:txBody>
      </p:sp>
    </p:spTree>
    <p:extLst>
      <p:ext uri="{BB962C8B-B14F-4D97-AF65-F5344CB8AC3E}">
        <p14:creationId xmlns:p14="http://schemas.microsoft.com/office/powerpoint/2010/main" val="2006844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AI-generated content may be incorrect.">
            <a:extLst>
              <a:ext uri="{FF2B5EF4-FFF2-40B4-BE49-F238E27FC236}">
                <a16:creationId xmlns:a16="http://schemas.microsoft.com/office/drawing/2014/main" id="{1B9F6F89-8E36-8840-49F7-3931C0057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71" y="0"/>
            <a:ext cx="7140388" cy="7140388"/>
          </a:xfrm>
          <a:prstGeom prst="rect">
            <a:avLst/>
          </a:prstGeom>
        </p:spPr>
      </p:pic>
    </p:spTree>
    <p:extLst>
      <p:ext uri="{BB962C8B-B14F-4D97-AF65-F5344CB8AC3E}">
        <p14:creationId xmlns:p14="http://schemas.microsoft.com/office/powerpoint/2010/main" val="3811840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7A67-9D23-673D-06DD-FD16F3D86C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5A94A2-1415-5952-D450-4E32B49F4B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21859" y="0"/>
            <a:ext cx="7548282" cy="7548282"/>
          </a:xfrm>
          <a:prstGeom prst="rect">
            <a:avLst/>
          </a:prstGeom>
        </p:spPr>
      </p:pic>
    </p:spTree>
    <p:extLst>
      <p:ext uri="{BB962C8B-B14F-4D97-AF65-F5344CB8AC3E}">
        <p14:creationId xmlns:p14="http://schemas.microsoft.com/office/powerpoint/2010/main" val="969106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EE27-9467-9DCF-44D3-2E3B16BB5B7A}"/>
              </a:ext>
            </a:extLst>
          </p:cNvPr>
          <p:cNvSpPr>
            <a:spLocks noGrp="1"/>
          </p:cNvSpPr>
          <p:nvPr>
            <p:ph type="title"/>
          </p:nvPr>
        </p:nvSpPr>
        <p:spPr/>
        <p:txBody>
          <a:bodyPr/>
          <a:lstStyle/>
          <a:p>
            <a:r>
              <a:rPr lang="en-US" dirty="0"/>
              <a:t>Recent/Current Projects</a:t>
            </a:r>
          </a:p>
        </p:txBody>
      </p:sp>
      <p:pic>
        <p:nvPicPr>
          <p:cNvPr id="6" name="Picture 5" descr="A group of people on a bridge&#10;&#10;AI-generated content may be incorrect.">
            <a:extLst>
              <a:ext uri="{FF2B5EF4-FFF2-40B4-BE49-F238E27FC236}">
                <a16:creationId xmlns:a16="http://schemas.microsoft.com/office/drawing/2014/main" id="{0927909C-9178-F253-28BC-17F08AE06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4034"/>
            <a:ext cx="6668783" cy="4998841"/>
          </a:xfrm>
          <a:prstGeom prst="rect">
            <a:avLst/>
          </a:prstGeom>
          <a:ln w="6350">
            <a:solidFill>
              <a:schemeClr val="tx1"/>
            </a:solidFill>
          </a:ln>
        </p:spPr>
      </p:pic>
      <p:sp>
        <p:nvSpPr>
          <p:cNvPr id="7" name="TextBox 6">
            <a:extLst>
              <a:ext uri="{FF2B5EF4-FFF2-40B4-BE49-F238E27FC236}">
                <a16:creationId xmlns:a16="http://schemas.microsoft.com/office/drawing/2014/main" id="{9C269519-C653-80B0-6147-8F5BC8CFA55D}"/>
              </a:ext>
            </a:extLst>
          </p:cNvPr>
          <p:cNvSpPr txBox="1"/>
          <p:nvPr/>
        </p:nvSpPr>
        <p:spPr>
          <a:xfrm>
            <a:off x="7898241" y="974257"/>
            <a:ext cx="3707990" cy="5632311"/>
          </a:xfrm>
          <a:prstGeom prst="rect">
            <a:avLst/>
          </a:prstGeom>
          <a:noFill/>
        </p:spPr>
        <p:txBody>
          <a:bodyPr wrap="square" rtlCol="0">
            <a:spAutoFit/>
          </a:bodyPr>
          <a:lstStyle/>
          <a:p>
            <a:r>
              <a:rPr lang="en-US" sz="2400" dirty="0"/>
              <a:t>The </a:t>
            </a:r>
            <a:r>
              <a:rPr lang="en-US" sz="2400" b="1" dirty="0"/>
              <a:t>Veterans Boulevard interchange, extension and grade separation project </a:t>
            </a:r>
            <a:r>
              <a:rPr lang="en-US" sz="2400" dirty="0"/>
              <a:t>across State Route 99 opened in 2023 and included a pedestrian trail and adaptive intelligent transportation system technology to synchronize traffic operations in real time.  It has helped alleviate traffic congestion at the Herdon Avenue interchange. Total cost $108,995,077.</a:t>
            </a:r>
          </a:p>
        </p:txBody>
      </p:sp>
    </p:spTree>
    <p:extLst>
      <p:ext uri="{BB962C8B-B14F-4D97-AF65-F5344CB8AC3E}">
        <p14:creationId xmlns:p14="http://schemas.microsoft.com/office/powerpoint/2010/main" val="292879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FC8C-1CA2-895E-C9A5-9F0B55F83A1A}"/>
              </a:ext>
            </a:extLst>
          </p:cNvPr>
          <p:cNvSpPr>
            <a:spLocks noGrp="1"/>
          </p:cNvSpPr>
          <p:nvPr>
            <p:ph type="title"/>
          </p:nvPr>
        </p:nvSpPr>
        <p:spPr>
          <a:xfrm>
            <a:off x="838200" y="567328"/>
            <a:ext cx="10515600" cy="1123360"/>
          </a:xfrm>
        </p:spPr>
        <p:txBody>
          <a:bodyPr/>
          <a:lstStyle/>
          <a:p>
            <a:r>
              <a:rPr lang="en-US" dirty="0"/>
              <a:t>State Route 41 Widening/Gap Closure</a:t>
            </a:r>
          </a:p>
        </p:txBody>
      </p:sp>
      <p:pic>
        <p:nvPicPr>
          <p:cNvPr id="4" name="Picture 3" descr="State Route 41 - approximately six-mile widening/gap closure from Excelsior to Elkhorn.">
            <a:extLst>
              <a:ext uri="{FF2B5EF4-FFF2-40B4-BE49-F238E27FC236}">
                <a16:creationId xmlns:a16="http://schemas.microsoft.com/office/drawing/2014/main" id="{63535748-B7C0-E069-9A0E-93FA9793F18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681" y="1724821"/>
            <a:ext cx="7620471" cy="4493538"/>
          </a:xfrm>
          <a:prstGeom prst="rect">
            <a:avLst/>
          </a:prstGeom>
          <a:ln w="6350">
            <a:solidFill>
              <a:schemeClr val="tx1"/>
            </a:solidFill>
          </a:ln>
        </p:spPr>
      </p:pic>
      <p:sp>
        <p:nvSpPr>
          <p:cNvPr id="3" name="TextBox 2">
            <a:extLst>
              <a:ext uri="{FF2B5EF4-FFF2-40B4-BE49-F238E27FC236}">
                <a16:creationId xmlns:a16="http://schemas.microsoft.com/office/drawing/2014/main" id="{89A3BCDE-EF58-12BE-C6A7-52C4C31E7078}"/>
              </a:ext>
            </a:extLst>
          </p:cNvPr>
          <p:cNvSpPr txBox="1"/>
          <p:nvPr/>
        </p:nvSpPr>
        <p:spPr>
          <a:xfrm>
            <a:off x="433839" y="1870894"/>
            <a:ext cx="3198858" cy="4093428"/>
          </a:xfrm>
          <a:prstGeom prst="rect">
            <a:avLst/>
          </a:prstGeom>
          <a:noFill/>
        </p:spPr>
        <p:txBody>
          <a:bodyPr wrap="square" rtlCol="0">
            <a:spAutoFit/>
          </a:bodyPr>
          <a:lstStyle/>
          <a:p>
            <a:pPr algn="r"/>
            <a:r>
              <a:rPr lang="en-US" sz="2600" dirty="0"/>
              <a:t>Approximately six-mile widening from Excelsior Avenue undercrossing to one mile north of Elkhorn Avenue from two-lane conventional highway to four-lane expressway. Total budget: $94.1 million </a:t>
            </a:r>
          </a:p>
        </p:txBody>
      </p:sp>
    </p:spTree>
    <p:extLst>
      <p:ext uri="{BB962C8B-B14F-4D97-AF65-F5344CB8AC3E}">
        <p14:creationId xmlns:p14="http://schemas.microsoft.com/office/powerpoint/2010/main" val="150002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2353</TotalTime>
  <Words>733</Words>
  <Application>Microsoft Office PowerPoint</Application>
  <PresentationFormat>Widescreen</PresentationFormat>
  <Paragraphs>39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Measure C Regional Program</vt:lpstr>
      <vt:lpstr>Regional Projects Defined</vt:lpstr>
      <vt:lpstr>Regional Projects Defined</vt:lpstr>
      <vt:lpstr>Regional Projects Defined</vt:lpstr>
      <vt:lpstr>Roadway Classifications</vt:lpstr>
      <vt:lpstr>PowerPoint Presentation</vt:lpstr>
      <vt:lpstr>PowerPoint Presentation</vt:lpstr>
      <vt:lpstr>Recent/Current Projects</vt:lpstr>
      <vt:lpstr>State Route 41 Widening/Gap Closure</vt:lpstr>
      <vt:lpstr>State Route 180 Extension</vt:lpstr>
      <vt:lpstr>Huron ‘Heart of the Valley’ Bridge (SR 269)</vt:lpstr>
      <vt:lpstr>Willow Avenue Widening (Clovis)</vt:lpstr>
      <vt:lpstr>Potential Future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R. Phipps</dc:creator>
  <cp:lastModifiedBy>Paul Herman</cp:lastModifiedBy>
  <cp:revision>11</cp:revision>
  <dcterms:created xsi:type="dcterms:W3CDTF">2025-07-02T14:36:09Z</dcterms:created>
  <dcterms:modified xsi:type="dcterms:W3CDTF">2025-07-10T17:10:33Z</dcterms:modified>
</cp:coreProperties>
</file>