
<file path=[Content_Types].xml><?xml version="1.0" encoding="utf-8"?>
<Types xmlns="http://schemas.openxmlformats.org/package/2006/content-types">
  <Default Extension="bmp" ContentType="image/bmp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3.xml" ContentType="application/vnd.openxmlformats-officedocument.drawingml.chartshap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4.xml" ContentType="application/vnd.openxmlformats-officedocument.drawingml.chartshapes+xml"/>
  <Override PartName="/ppt/charts/chart7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8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9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5.xml" ContentType="application/vnd.openxmlformats-officedocument.presentationml.notesSlide+xml"/>
  <Override PartName="/ppt/charts/chart10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5.xml" ContentType="application/vnd.openxmlformats-officedocument.drawingml.chartshapes+xml"/>
  <Override PartName="/ppt/charts/chart11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2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3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4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6.xml" ContentType="application/vnd.openxmlformats-officedocument.presentationml.notesSlide+xml"/>
  <Override PartName="/ppt/charts/chart15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6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7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8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drawings/drawing6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19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0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1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2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3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drawings/drawing7.xml" ContentType="application/vnd.openxmlformats-officedocument.drawingml.chartshapes+xml"/>
  <Override PartName="/ppt/notesSlides/notesSlide18.xml" ContentType="application/vnd.openxmlformats-officedocument.presentationml.notesSlide+xml"/>
  <Override PartName="/ppt/charts/chart24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4"/>
    <p:sldMasterId id="2147483648" r:id="rId5"/>
    <p:sldMasterId id="2147483680" r:id="rId6"/>
    <p:sldMasterId id="2147483661" r:id="rId7"/>
    <p:sldMasterId id="2147483704" r:id="rId8"/>
  </p:sldMasterIdLst>
  <p:notesMasterIdLst>
    <p:notesMasterId r:id="rId30"/>
  </p:notesMasterIdLst>
  <p:sldIdLst>
    <p:sldId id="258" r:id="rId9"/>
    <p:sldId id="283" r:id="rId10"/>
    <p:sldId id="284" r:id="rId11"/>
    <p:sldId id="998" r:id="rId12"/>
    <p:sldId id="1074" r:id="rId13"/>
    <p:sldId id="286" r:id="rId14"/>
    <p:sldId id="287" r:id="rId15"/>
    <p:sldId id="273" r:id="rId16"/>
    <p:sldId id="561" r:id="rId17"/>
    <p:sldId id="275" r:id="rId18"/>
    <p:sldId id="281" r:id="rId19"/>
    <p:sldId id="292" r:id="rId20"/>
    <p:sldId id="1067" r:id="rId21"/>
    <p:sldId id="289" r:id="rId22"/>
    <p:sldId id="1075" r:id="rId23"/>
    <p:sldId id="1076" r:id="rId24"/>
    <p:sldId id="1077" r:id="rId25"/>
    <p:sldId id="1073" r:id="rId26"/>
    <p:sldId id="276" r:id="rId27"/>
    <p:sldId id="291" r:id="rId28"/>
    <p:sldId id="27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A338654-8A63-4E8F-B4CB-D9EB5E2F1D1E}" name="Margot Yapp" initials="MY" userId="S::MYapp@ncenet.com::f405b7d8-96d7-4989-b3a1-5c796819ed3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24E77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5941" autoAdjust="0"/>
  </p:normalViewPr>
  <p:slideViewPr>
    <p:cSldViewPr snapToGrid="0">
      <p:cViewPr varScale="1">
        <p:scale>
          <a:sx n="111" d="100"/>
          <a:sy n="111" d="100"/>
        </p:scale>
        <p:origin x="39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microsoft.com/office/2018/10/relationships/authors" Target="authors.xml"/><Relationship Id="rId8" Type="http://schemas.openxmlformats.org/officeDocument/2006/relationships/slideMaster" Target="slideMasters/slideMaster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NCE-RCH-PEER\Projects\Active%20Projects\Fresno%20COG%20-%20992\992.04.55%20-%20Regional%20Pavement%20Management%20System%20Update\Report\Scenario\COG\Budget%20Scenarios%20Results.xlsx" TargetMode="Externa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5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NCE-RCH-PEER\Projects\Active%20Projects\Fresno%20COG%20-%20992\992.04.55%20-%20Regional%20Pavement%20Management%20System%20Update\Report\Scenario\COG\Budget%20Scenarios%20Results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\\NCE-RCH-PEER\Projects\Active%20Projects\Fresno%20COG%20-%20992\992.04.55%20-%20Regional%20Pavement%20Management%20System%20Update\Report\Scenario\COG\Budget%20Scenarios%20Results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\\NCE-RCH-PEER\Projects\Active%20Projects\Fresno%20COG%20-%20992\992.04.55%20-%20Regional%20Pavement%20Management%20System%20Update\Report\Scenario\COG\Budget%20Scenarios%20Results.xlsx" TargetMode="Externa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chartUserShapes" Target="../drawings/drawing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\\NCE-RCH-PEER\Projects\Active%20Projects\Fresno%20COG%20-%20992\992.04.55%20-%20Regional%20Pavement%20Management%20System%20Update\Report\Scenario\COG\Budget%20Scenarios%20Results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NCE-RCH-PEER\Projects\Active%20Projects\Fresno%20COG%20-%20992\992.04.55%20-%20Regional%20Pavement%20Management%20System%20Update\Meetings\July%2010,%202025%20-%20Measure%20C%20Meeting\Slides%20Graphic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\\NCE-RCH-PEER\Projects\Active%20Projects\Fresno%20COG%20-%20992\992.04.55%20-%20Regional%20Pavement%20Management%20System%20Update\Report\Scenario\COG\Budget%20Scenarios%20Results.xlsx" TargetMode="Externa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chartUserShapes" Target="../drawings/drawing7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\\NCE-RCH-PEER\Projects\Active%20Projects\Fresno%20COG%20-%20992\992.04.55%20-%20Regional%20Pavement%20Management%20System%20Update\Report\Scenario\COG\Budget%20Scenarios%20Results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NCE-RCH-PEER\Projects\Active%20Projects\Fresno%20COG%20-%20992\992.04.55%20-%20Regional%20Pavement%20Management%20System%20Update\Meetings\July%2010,%202025%20-%20Measure%20C%20Meeting\Slides%20Graphic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NCE-RCH-PEER\Projects\Active%20Projects\Fresno%20COG%20-%20992\992.04.55%20-%20Regional%20Pavement%20Management%20System%20Update\Meetings\July%2010,%202025%20-%20Measure%20C%20Meeting\Slides%20Graphics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NCE-RCH-PEER\Projects\Active%20Projects\Fresno%20COG%20-%20992\992.04.55%20-%20Regional%20Pavement%20Management%20System%20Update\Report\Scenario\COG\Budget%20Scenarios%20Results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NCE-RCH-PEER\Projects\Active%20Projects\Fresno%20COG%20-%20992\992.04.55%20-%20Regional%20Pavement%20Management%20System%20Update\Report\Scenario\COG\Budget%20Scenarios%20Result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\\NCE-RCH-PEER\Projects\Active%20Projects\Fresno%20COG%20-%20992\992.04.55%20-%20Regional%20Pavement%20Management%20System%20Update\Meetings\July%2010,%202025%20-%20Measure%20C%20Meeting\Slides%20Graphic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'What Condition Are Streets In'!$C$2</c:f>
              <c:strCache>
                <c:ptCount val="1"/>
                <c:pt idx="0">
                  <c:v>2025 PCI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8B4-46B9-BFB1-5F137A9E75C2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8B4-46B9-BFB1-5F137A9E75C2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8B4-46B9-BFB1-5F137A9E75C2}"/>
              </c:ext>
            </c:extLst>
          </c:dPt>
          <c:dPt>
            <c:idx val="3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8B4-46B9-BFB1-5F137A9E75C2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8B4-46B9-BFB1-5F137A9E75C2}"/>
              </c:ext>
            </c:extLst>
          </c:dPt>
          <c:dPt>
            <c:idx val="5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8B4-46B9-BFB1-5F137A9E75C2}"/>
              </c:ext>
            </c:extLst>
          </c:dPt>
          <c:dPt>
            <c:idx val="6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D8B4-46B9-BFB1-5F137A9E75C2}"/>
              </c:ext>
            </c:extLst>
          </c:dPt>
          <c:dPt>
            <c:idx val="7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D8B4-46B9-BFB1-5F137A9E75C2}"/>
              </c:ext>
            </c:extLst>
          </c:dPt>
          <c:dPt>
            <c:idx val="8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D8B4-46B9-BFB1-5F137A9E75C2}"/>
              </c:ext>
            </c:extLst>
          </c:dPt>
          <c:dPt>
            <c:idx val="9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D8B4-46B9-BFB1-5F137A9E75C2}"/>
              </c:ext>
            </c:extLst>
          </c:dPt>
          <c:dPt>
            <c:idx val="1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D8B4-46B9-BFB1-5F137A9E75C2}"/>
              </c:ext>
            </c:extLst>
          </c:dPt>
          <c:dPt>
            <c:idx val="1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D8B4-46B9-BFB1-5F137A9E75C2}"/>
              </c:ext>
            </c:extLst>
          </c:dPt>
          <c:dPt>
            <c:idx val="1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D8B4-46B9-BFB1-5F137A9E75C2}"/>
              </c:ext>
            </c:extLst>
          </c:dPt>
          <c:dPt>
            <c:idx val="1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D8B4-46B9-BFB1-5F137A9E75C2}"/>
              </c:ext>
            </c:extLst>
          </c:dPt>
          <c:dPt>
            <c:idx val="1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D8B4-46B9-BFB1-5F137A9E75C2}"/>
              </c:ext>
            </c:extLst>
          </c:dPt>
          <c:dPt>
            <c:idx val="1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D8B4-46B9-BFB1-5F137A9E75C2}"/>
              </c:ext>
            </c:extLst>
          </c:dPt>
          <c:dLbls>
            <c:dLbl>
              <c:idx val="6"/>
              <c:layout>
                <c:manualLayout>
                  <c:x val="0"/>
                  <c:y val="9.15404051780154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8B4-46B9-BFB1-5F137A9E75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'What Condition Are Streets In'!$B$3:$B$18</c:f>
              <c:strCache>
                <c:ptCount val="16"/>
                <c:pt idx="0">
                  <c:v>Clovis</c:v>
                </c:pt>
                <c:pt idx="1">
                  <c:v>Parlier</c:v>
                </c:pt>
                <c:pt idx="2">
                  <c:v>Kerman</c:v>
                </c:pt>
                <c:pt idx="3">
                  <c:v>Sanger</c:v>
                </c:pt>
                <c:pt idx="4">
                  <c:v>Fresno County</c:v>
                </c:pt>
                <c:pt idx="5">
                  <c:v>Kingsburg</c:v>
                </c:pt>
                <c:pt idx="6">
                  <c:v>Fowler</c:v>
                </c:pt>
                <c:pt idx="7">
                  <c:v>Selma</c:v>
                </c:pt>
                <c:pt idx="8">
                  <c:v>Coalinga</c:v>
                </c:pt>
                <c:pt idx="9">
                  <c:v>Fresno</c:v>
                </c:pt>
                <c:pt idx="10">
                  <c:v>Firebaugh</c:v>
                </c:pt>
                <c:pt idx="11">
                  <c:v>Reedley</c:v>
                </c:pt>
                <c:pt idx="12">
                  <c:v>Huron</c:v>
                </c:pt>
                <c:pt idx="13">
                  <c:v>Mendota</c:v>
                </c:pt>
                <c:pt idx="14">
                  <c:v>Orange Cove</c:v>
                </c:pt>
                <c:pt idx="15">
                  <c:v>San Joaquin</c:v>
                </c:pt>
              </c:strCache>
            </c:strRef>
          </c:cat>
          <c:val>
            <c:numRef>
              <c:f>'What Condition Are Streets In'!$C$3:$C$18</c:f>
              <c:numCache>
                <c:formatCode>General</c:formatCode>
                <c:ptCount val="16"/>
                <c:pt idx="0">
                  <c:v>71</c:v>
                </c:pt>
                <c:pt idx="1">
                  <c:v>69</c:v>
                </c:pt>
                <c:pt idx="2">
                  <c:v>66</c:v>
                </c:pt>
                <c:pt idx="3">
                  <c:v>66</c:v>
                </c:pt>
                <c:pt idx="4">
                  <c:v>66</c:v>
                </c:pt>
                <c:pt idx="5">
                  <c:v>65</c:v>
                </c:pt>
                <c:pt idx="6">
                  <c:v>63</c:v>
                </c:pt>
                <c:pt idx="7">
                  <c:v>59</c:v>
                </c:pt>
                <c:pt idx="8">
                  <c:v>58</c:v>
                </c:pt>
                <c:pt idx="9">
                  <c:v>55</c:v>
                </c:pt>
                <c:pt idx="10">
                  <c:v>54</c:v>
                </c:pt>
                <c:pt idx="11">
                  <c:v>51</c:v>
                </c:pt>
                <c:pt idx="12">
                  <c:v>42</c:v>
                </c:pt>
                <c:pt idx="13">
                  <c:v>39</c:v>
                </c:pt>
                <c:pt idx="14">
                  <c:v>33</c:v>
                </c:pt>
                <c:pt idx="15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D8B4-46B9-BFB1-5F137A9E75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2250399"/>
        <c:axId val="793130079"/>
      </c:barChart>
      <c:catAx>
        <c:axId val="782250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/>
          </a:p>
        </c:txPr>
        <c:crossAx val="793130079"/>
        <c:crosses val="autoZero"/>
        <c:auto val="1"/>
        <c:lblAlgn val="ctr"/>
        <c:lblOffset val="100"/>
        <c:noMultiLvlLbl val="0"/>
      </c:catAx>
      <c:valAx>
        <c:axId val="793130079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en-US" dirty="0"/>
                  <a:t>PCI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/>
          </a:p>
        </c:txPr>
        <c:crossAx val="782250399"/>
        <c:crosses val="autoZero"/>
        <c:crossBetween val="between"/>
      </c:valAx>
      <c:spPr>
        <a:noFill/>
        <a:ln>
          <a:solidFill>
            <a:schemeClr val="bg1">
              <a:lumMod val="85000"/>
            </a:schemeClr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="1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286387724567211E-2"/>
          <c:y val="2.8763233194503402E-2"/>
          <c:w val="0.92838253367609624"/>
          <c:h val="0.88227334842735683"/>
        </c:manualLayout>
      </c:layout>
      <c:lineChart>
        <c:grouping val="standard"/>
        <c:varyColors val="0"/>
        <c:ser>
          <c:idx val="8"/>
          <c:order val="0"/>
          <c:tx>
            <c:v>Scenario 1</c:v>
          </c:tx>
          <c:spPr>
            <a:ln w="28575" cap="rnd">
              <a:solidFill>
                <a:srgbClr val="EE0000"/>
              </a:solidFill>
              <a:round/>
            </a:ln>
            <a:effectLst/>
          </c:spPr>
          <c:marker>
            <c:symbol val="none"/>
          </c:marker>
          <c:dLbls>
            <c:dLbl>
              <c:idx val="23"/>
              <c:layout>
                <c:manualLayout>
                  <c:x val="-6.8247170250204658E-2"/>
                  <c:y val="4.289535276050155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06F-4EBF-9180-D6F41BBB56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'FresnoCOG Measure C'!$A$4:$A$27</c:f>
              <c:numCache>
                <c:formatCode>General</c:formatCode>
                <c:ptCount val="24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  <c:pt idx="5">
                  <c:v>2031</c:v>
                </c:pt>
                <c:pt idx="6">
                  <c:v>2032</c:v>
                </c:pt>
                <c:pt idx="7">
                  <c:v>2033</c:v>
                </c:pt>
                <c:pt idx="8">
                  <c:v>2034</c:v>
                </c:pt>
                <c:pt idx="9">
                  <c:v>2035</c:v>
                </c:pt>
                <c:pt idx="10">
                  <c:v>2036</c:v>
                </c:pt>
                <c:pt idx="11">
                  <c:v>2037</c:v>
                </c:pt>
                <c:pt idx="12">
                  <c:v>2038</c:v>
                </c:pt>
                <c:pt idx="13">
                  <c:v>2039</c:v>
                </c:pt>
                <c:pt idx="14">
                  <c:v>2040</c:v>
                </c:pt>
                <c:pt idx="15">
                  <c:v>2041</c:v>
                </c:pt>
                <c:pt idx="16">
                  <c:v>2042</c:v>
                </c:pt>
                <c:pt idx="17">
                  <c:v>2043</c:v>
                </c:pt>
                <c:pt idx="18">
                  <c:v>2044</c:v>
                </c:pt>
                <c:pt idx="19">
                  <c:v>2045</c:v>
                </c:pt>
                <c:pt idx="20">
                  <c:v>2046</c:v>
                </c:pt>
                <c:pt idx="21">
                  <c:v>2047</c:v>
                </c:pt>
                <c:pt idx="22">
                  <c:v>2048</c:v>
                </c:pt>
                <c:pt idx="23">
                  <c:v>2049</c:v>
                </c:pt>
              </c:numCache>
            </c:numRef>
          </c:cat>
          <c:val>
            <c:numRef>
              <c:f>'FresnoCOG Measure C'!$B$4:$B$27</c:f>
              <c:numCache>
                <c:formatCode>0</c:formatCode>
                <c:ptCount val="24"/>
                <c:pt idx="0">
                  <c:v>65</c:v>
                </c:pt>
                <c:pt idx="1">
                  <c:v>64</c:v>
                </c:pt>
                <c:pt idx="2">
                  <c:v>63</c:v>
                </c:pt>
                <c:pt idx="3">
                  <c:v>62</c:v>
                </c:pt>
                <c:pt idx="4">
                  <c:v>60</c:v>
                </c:pt>
                <c:pt idx="5">
                  <c:v>60</c:v>
                </c:pt>
                <c:pt idx="6">
                  <c:v>59</c:v>
                </c:pt>
                <c:pt idx="7">
                  <c:v>58</c:v>
                </c:pt>
                <c:pt idx="8">
                  <c:v>57</c:v>
                </c:pt>
                <c:pt idx="9">
                  <c:v>56</c:v>
                </c:pt>
                <c:pt idx="10">
                  <c:v>56</c:v>
                </c:pt>
                <c:pt idx="11">
                  <c:v>55</c:v>
                </c:pt>
                <c:pt idx="12">
                  <c:v>54</c:v>
                </c:pt>
                <c:pt idx="13">
                  <c:v>54</c:v>
                </c:pt>
                <c:pt idx="14">
                  <c:v>53</c:v>
                </c:pt>
                <c:pt idx="15">
                  <c:v>53</c:v>
                </c:pt>
                <c:pt idx="16">
                  <c:v>52</c:v>
                </c:pt>
                <c:pt idx="17">
                  <c:v>52</c:v>
                </c:pt>
                <c:pt idx="18">
                  <c:v>51</c:v>
                </c:pt>
                <c:pt idx="19">
                  <c:v>50</c:v>
                </c:pt>
                <c:pt idx="20">
                  <c:v>50</c:v>
                </c:pt>
                <c:pt idx="21">
                  <c:v>49</c:v>
                </c:pt>
                <c:pt idx="22">
                  <c:v>48</c:v>
                </c:pt>
                <c:pt idx="23">
                  <c:v>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06F-4EBF-9180-D6F41BBB5639}"/>
            </c:ext>
          </c:extLst>
        </c:ser>
        <c:ser>
          <c:idx val="0"/>
          <c:order val="1"/>
          <c:tx>
            <c:v>Scenario 2 (20-Year)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'FresnoCOG Measure C'!$A$4:$A$27</c:f>
              <c:numCache>
                <c:formatCode>General</c:formatCode>
                <c:ptCount val="24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  <c:pt idx="5">
                  <c:v>2031</c:v>
                </c:pt>
                <c:pt idx="6">
                  <c:v>2032</c:v>
                </c:pt>
                <c:pt idx="7">
                  <c:v>2033</c:v>
                </c:pt>
                <c:pt idx="8">
                  <c:v>2034</c:v>
                </c:pt>
                <c:pt idx="9">
                  <c:v>2035</c:v>
                </c:pt>
                <c:pt idx="10">
                  <c:v>2036</c:v>
                </c:pt>
                <c:pt idx="11">
                  <c:v>2037</c:v>
                </c:pt>
                <c:pt idx="12">
                  <c:v>2038</c:v>
                </c:pt>
                <c:pt idx="13">
                  <c:v>2039</c:v>
                </c:pt>
                <c:pt idx="14">
                  <c:v>2040</c:v>
                </c:pt>
                <c:pt idx="15">
                  <c:v>2041</c:v>
                </c:pt>
                <c:pt idx="16">
                  <c:v>2042</c:v>
                </c:pt>
                <c:pt idx="17">
                  <c:v>2043</c:v>
                </c:pt>
                <c:pt idx="18">
                  <c:v>2044</c:v>
                </c:pt>
                <c:pt idx="19">
                  <c:v>2045</c:v>
                </c:pt>
                <c:pt idx="20">
                  <c:v>2046</c:v>
                </c:pt>
                <c:pt idx="21">
                  <c:v>2047</c:v>
                </c:pt>
                <c:pt idx="22">
                  <c:v>2048</c:v>
                </c:pt>
                <c:pt idx="23">
                  <c:v>2049</c:v>
                </c:pt>
              </c:numCache>
            </c:numRef>
          </c:cat>
          <c:val>
            <c:numRef>
              <c:f>'FresnoCOG Measure C'!$C$4:$C$27</c:f>
              <c:numCache>
                <c:formatCode>0</c:formatCode>
                <c:ptCount val="24"/>
                <c:pt idx="0">
                  <c:v>65</c:v>
                </c:pt>
                <c:pt idx="1">
                  <c:v>64</c:v>
                </c:pt>
                <c:pt idx="2">
                  <c:v>64</c:v>
                </c:pt>
                <c:pt idx="3">
                  <c:v>63</c:v>
                </c:pt>
                <c:pt idx="4">
                  <c:v>62</c:v>
                </c:pt>
                <c:pt idx="5">
                  <c:v>62</c:v>
                </c:pt>
                <c:pt idx="6">
                  <c:v>61</c:v>
                </c:pt>
                <c:pt idx="7">
                  <c:v>61</c:v>
                </c:pt>
                <c:pt idx="8">
                  <c:v>61</c:v>
                </c:pt>
                <c:pt idx="9">
                  <c:v>60</c:v>
                </c:pt>
                <c:pt idx="10">
                  <c:v>60</c:v>
                </c:pt>
                <c:pt idx="11">
                  <c:v>60</c:v>
                </c:pt>
                <c:pt idx="12">
                  <c:v>60</c:v>
                </c:pt>
                <c:pt idx="13">
                  <c:v>60</c:v>
                </c:pt>
                <c:pt idx="14">
                  <c:v>59</c:v>
                </c:pt>
                <c:pt idx="15">
                  <c:v>60</c:v>
                </c:pt>
                <c:pt idx="16">
                  <c:v>59</c:v>
                </c:pt>
                <c:pt idx="17">
                  <c:v>59</c:v>
                </c:pt>
                <c:pt idx="18">
                  <c:v>58</c:v>
                </c:pt>
                <c:pt idx="19">
                  <c:v>58</c:v>
                </c:pt>
                <c:pt idx="20">
                  <c:v>57</c:v>
                </c:pt>
                <c:pt idx="21">
                  <c:v>56</c:v>
                </c:pt>
                <c:pt idx="22">
                  <c:v>56</c:v>
                </c:pt>
                <c:pt idx="23">
                  <c:v>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06F-4EBF-9180-D6F41BBB5639}"/>
            </c:ext>
          </c:extLst>
        </c:ser>
        <c:ser>
          <c:idx val="4"/>
          <c:order val="2"/>
          <c:tx>
            <c:v>Scenario 2 (30-Year)</c:v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860757637874403E-2"/>
                  <c:y val="-3.6122402324633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4CD-497F-AC77-91CB8616F434}"/>
                </c:ext>
              </c:extLst>
            </c:dLbl>
            <c:dLbl>
              <c:idx val="2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06F-4EBF-9180-D6F41BBB56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'FresnoCOG Measure C'!$A$4:$A$27</c:f>
              <c:numCache>
                <c:formatCode>General</c:formatCode>
                <c:ptCount val="24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  <c:pt idx="5">
                  <c:v>2031</c:v>
                </c:pt>
                <c:pt idx="6">
                  <c:v>2032</c:v>
                </c:pt>
                <c:pt idx="7">
                  <c:v>2033</c:v>
                </c:pt>
                <c:pt idx="8">
                  <c:v>2034</c:v>
                </c:pt>
                <c:pt idx="9">
                  <c:v>2035</c:v>
                </c:pt>
                <c:pt idx="10">
                  <c:v>2036</c:v>
                </c:pt>
                <c:pt idx="11">
                  <c:v>2037</c:v>
                </c:pt>
                <c:pt idx="12">
                  <c:v>2038</c:v>
                </c:pt>
                <c:pt idx="13">
                  <c:v>2039</c:v>
                </c:pt>
                <c:pt idx="14">
                  <c:v>2040</c:v>
                </c:pt>
                <c:pt idx="15">
                  <c:v>2041</c:v>
                </c:pt>
                <c:pt idx="16">
                  <c:v>2042</c:v>
                </c:pt>
                <c:pt idx="17">
                  <c:v>2043</c:v>
                </c:pt>
                <c:pt idx="18">
                  <c:v>2044</c:v>
                </c:pt>
                <c:pt idx="19">
                  <c:v>2045</c:v>
                </c:pt>
                <c:pt idx="20">
                  <c:v>2046</c:v>
                </c:pt>
                <c:pt idx="21">
                  <c:v>2047</c:v>
                </c:pt>
                <c:pt idx="22">
                  <c:v>2048</c:v>
                </c:pt>
                <c:pt idx="23">
                  <c:v>2049</c:v>
                </c:pt>
              </c:numCache>
            </c:numRef>
          </c:cat>
          <c:val>
            <c:numRef>
              <c:f>'FresnoCOG Measure C'!$G$4:$G$27</c:f>
              <c:numCache>
                <c:formatCode>0</c:formatCode>
                <c:ptCount val="24"/>
                <c:pt idx="0">
                  <c:v>65</c:v>
                </c:pt>
                <c:pt idx="1">
                  <c:v>64</c:v>
                </c:pt>
                <c:pt idx="2">
                  <c:v>64</c:v>
                </c:pt>
                <c:pt idx="3">
                  <c:v>63</c:v>
                </c:pt>
                <c:pt idx="4">
                  <c:v>62</c:v>
                </c:pt>
                <c:pt idx="5">
                  <c:v>62</c:v>
                </c:pt>
                <c:pt idx="6">
                  <c:v>61</c:v>
                </c:pt>
                <c:pt idx="7">
                  <c:v>61</c:v>
                </c:pt>
                <c:pt idx="8">
                  <c:v>61</c:v>
                </c:pt>
                <c:pt idx="9">
                  <c:v>60</c:v>
                </c:pt>
                <c:pt idx="10">
                  <c:v>60</c:v>
                </c:pt>
                <c:pt idx="11">
                  <c:v>60</c:v>
                </c:pt>
                <c:pt idx="12">
                  <c:v>60</c:v>
                </c:pt>
                <c:pt idx="13">
                  <c:v>60</c:v>
                </c:pt>
                <c:pt idx="14">
                  <c:v>59</c:v>
                </c:pt>
                <c:pt idx="15">
                  <c:v>60</c:v>
                </c:pt>
                <c:pt idx="16">
                  <c:v>59</c:v>
                </c:pt>
                <c:pt idx="17">
                  <c:v>59</c:v>
                </c:pt>
                <c:pt idx="18">
                  <c:v>58</c:v>
                </c:pt>
                <c:pt idx="19">
                  <c:v>58</c:v>
                </c:pt>
                <c:pt idx="20">
                  <c:v>57</c:v>
                </c:pt>
                <c:pt idx="21">
                  <c:v>57</c:v>
                </c:pt>
                <c:pt idx="22">
                  <c:v>56</c:v>
                </c:pt>
                <c:pt idx="23">
                  <c:v>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06F-4EBF-9180-D6F41BBB56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70858720"/>
        <c:axId val="1870868800"/>
      </c:lineChart>
      <c:catAx>
        <c:axId val="18708587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US"/>
          </a:p>
        </c:txPr>
        <c:crossAx val="1870868800"/>
        <c:crosses val="autoZero"/>
        <c:auto val="1"/>
        <c:lblAlgn val="ctr"/>
        <c:lblOffset val="100"/>
        <c:noMultiLvlLbl val="0"/>
      </c:catAx>
      <c:valAx>
        <c:axId val="1870868800"/>
        <c:scaling>
          <c:orientation val="minMax"/>
          <c:max val="100"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pPr>
                <a:r>
                  <a:rPr lang="en-US"/>
                  <a:t>PCI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US"/>
          </a:p>
        </c:txPr>
        <c:crossAx val="1870858720"/>
        <c:crosses val="autoZero"/>
        <c:crossBetween val="between"/>
      </c:valAx>
      <c:spPr>
        <a:noFill/>
        <a:ln>
          <a:solidFill>
            <a:schemeClr val="bg1">
              <a:lumMod val="85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0.10553350146863151"/>
          <c:y val="5.1591124812098148E-2"/>
          <c:w val="0.80784490658346486"/>
          <c:h val="0.135171202765781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="1"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8D0-4033-BE95-ABB4A89BAD7D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8D0-4033-BE95-ABB4A89BAD7D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8D0-4033-BE95-ABB4A89BAD7D}"/>
              </c:ext>
            </c:extLst>
          </c:dPt>
          <c:dPt>
            <c:idx val="3"/>
            <c:bubble3D val="0"/>
            <c:spPr>
              <a:solidFill>
                <a:srgbClr val="EE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8D0-4033-BE95-ABB4A89BAD7D}"/>
              </c:ext>
            </c:extLst>
          </c:dPt>
          <c:dLbls>
            <c:dLbl>
              <c:idx val="0"/>
              <c:layout>
                <c:manualLayout>
                  <c:x val="-0.24128250226981302"/>
                  <c:y val="9.663312919218430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8D0-4033-BE95-ABB4A89BAD7D}"/>
                </c:ext>
              </c:extLst>
            </c:dLbl>
            <c:dLbl>
              <c:idx val="1"/>
              <c:layout>
                <c:manualLayout>
                  <c:x val="6.2598666537716039E-3"/>
                  <c:y val="-0.2003703703703702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8D0-4033-BE95-ABB4A89BAD7D}"/>
                </c:ext>
              </c:extLst>
            </c:dLbl>
            <c:dLbl>
              <c:idx val="2"/>
              <c:layout>
                <c:manualLayout>
                  <c:x val="0.134439121757955"/>
                  <c:y val="-7.570683872849236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8D0-4033-BE95-ABB4A89BAD7D}"/>
                </c:ext>
              </c:extLst>
            </c:dLbl>
            <c:dLbl>
              <c:idx val="3"/>
              <c:layout>
                <c:manualLayout>
                  <c:x val="0.18513712833075985"/>
                  <c:y val="0.120982064741907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8D0-4033-BE95-ABB4A89BAD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Lit>
              <c:ptCount val="4"/>
              <c:pt idx="0">
                <c:v>Good</c:v>
              </c:pt>
              <c:pt idx="1">
                <c:v>Fair</c:v>
              </c:pt>
              <c:pt idx="2">
                <c:v>Poor</c:v>
              </c:pt>
              <c:pt idx="3">
                <c:v>Very Poor</c:v>
              </c:pt>
            </c:strLit>
          </c:cat>
          <c:val>
            <c:numRef>
              <c:f>'Network Condition'!$F$17:$F$20</c:f>
              <c:numCache>
                <c:formatCode>General</c:formatCode>
                <c:ptCount val="4"/>
                <c:pt idx="0">
                  <c:v>37.6</c:v>
                </c:pt>
                <c:pt idx="1">
                  <c:v>25.8</c:v>
                </c:pt>
                <c:pt idx="2">
                  <c:v>5.3</c:v>
                </c:pt>
                <c:pt idx="3">
                  <c:v>31.4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8D0-4033-BE95-ABB4A89BAD7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037-4A24-9603-87D70888F0B7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037-4A24-9603-87D70888F0B7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037-4A24-9603-87D70888F0B7}"/>
              </c:ext>
            </c:extLst>
          </c:dPt>
          <c:dPt>
            <c:idx val="3"/>
            <c:bubble3D val="0"/>
            <c:spPr>
              <a:solidFill>
                <a:srgbClr val="EE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037-4A24-9603-87D70888F0B7}"/>
              </c:ext>
            </c:extLst>
          </c:dPt>
          <c:dLbls>
            <c:dLbl>
              <c:idx val="0"/>
              <c:layout>
                <c:manualLayout>
                  <c:x val="-0.22861486523189239"/>
                  <c:y val="-2.4977669859298234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037-4A24-9603-87D70888F0B7}"/>
                </c:ext>
              </c:extLst>
            </c:dLbl>
            <c:dLbl>
              <c:idx val="1"/>
              <c:layout>
                <c:manualLayout>
                  <c:x val="0.16892185513922237"/>
                  <c:y val="-0.15832026001560046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037-4A24-9603-87D70888F0B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037-4A24-9603-87D70888F0B7}"/>
                </c:ext>
              </c:extLst>
            </c:dLbl>
            <c:dLbl>
              <c:idx val="3"/>
              <c:layout>
                <c:manualLayout>
                  <c:x val="0.17343268475163051"/>
                  <c:y val="0.2026900016393911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037-4A24-9603-87D70888F0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Lit>
              <c:ptCount val="4"/>
              <c:pt idx="0">
                <c:v>Good</c:v>
              </c:pt>
              <c:pt idx="1">
                <c:v>Fair</c:v>
              </c:pt>
              <c:pt idx="2">
                <c:v>Poor</c:v>
              </c:pt>
              <c:pt idx="3">
                <c:v>Very Poor</c:v>
              </c:pt>
            </c:strLit>
          </c:cat>
          <c:val>
            <c:numRef>
              <c:f>'Network Condition'!$F$39:$F$42</c:f>
              <c:numCache>
                <c:formatCode>General</c:formatCode>
                <c:ptCount val="4"/>
                <c:pt idx="0">
                  <c:v>51.1</c:v>
                </c:pt>
                <c:pt idx="1">
                  <c:v>22.6</c:v>
                </c:pt>
                <c:pt idx="2">
                  <c:v>3.5</c:v>
                </c:pt>
                <c:pt idx="3">
                  <c:v>22.7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037-4A24-9603-87D70888F0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1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69232377184197"/>
          <c:y val="0.10586203345721427"/>
          <c:w val="0.65582901067653765"/>
          <c:h val="0.7454270147814608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EF0-47F2-A73B-7FA8886AE536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EF0-47F2-A73B-7FA8886AE536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EF0-47F2-A73B-7FA8886AE536}"/>
              </c:ext>
            </c:extLst>
          </c:dPt>
          <c:dPt>
            <c:idx val="3"/>
            <c:bubble3D val="0"/>
            <c:spPr>
              <a:solidFill>
                <a:srgbClr val="EE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EF0-47F2-A73B-7FA8886AE536}"/>
              </c:ext>
            </c:extLst>
          </c:dPt>
          <c:dLbls>
            <c:dLbl>
              <c:idx val="0"/>
              <c:layout>
                <c:manualLayout>
                  <c:x val="-0.22747631366686238"/>
                  <c:y val="2.387699561227571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620130136173074"/>
                      <c:h val="0.234025536431687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EF0-47F2-A73B-7FA8886AE536}"/>
                </c:ext>
              </c:extLst>
            </c:dLbl>
            <c:dLbl>
              <c:idx val="1"/>
              <c:layout>
                <c:manualLayout>
                  <c:x val="0.13020194908824967"/>
                  <c:y val="-0.2148392710576823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EF0-47F2-A73B-7FA8886AE536}"/>
                </c:ext>
              </c:extLst>
            </c:dLbl>
            <c:dLbl>
              <c:idx val="2"/>
              <c:layout>
                <c:manualLayout>
                  <c:x val="0.20598985377100021"/>
                  <c:y val="8.565812778089766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EF0-47F2-A73B-7FA8886AE536}"/>
                </c:ext>
              </c:extLst>
            </c:dLbl>
            <c:dLbl>
              <c:idx val="3"/>
              <c:layout>
                <c:manualLayout>
                  <c:x val="-0.2120966442593728"/>
                  <c:y val="4.6440724375836663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EF0-47F2-A73B-7FA8886AE5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Lit>
              <c:ptCount val="4"/>
              <c:pt idx="0">
                <c:v>Good</c:v>
              </c:pt>
              <c:pt idx="1">
                <c:v>Fair</c:v>
              </c:pt>
              <c:pt idx="2">
                <c:v>Poor</c:v>
              </c:pt>
              <c:pt idx="3">
                <c:v>Very Poor</c:v>
              </c:pt>
            </c:strLit>
          </c:cat>
          <c:val>
            <c:numRef>
              <c:f>'Network Condition'!$F$3:$F$6</c:f>
              <c:numCache>
                <c:formatCode>General</c:formatCode>
                <c:ptCount val="4"/>
                <c:pt idx="0">
                  <c:v>44.2</c:v>
                </c:pt>
                <c:pt idx="1">
                  <c:v>25.5</c:v>
                </c:pt>
                <c:pt idx="2">
                  <c:v>22.8</c:v>
                </c:pt>
                <c:pt idx="3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EF0-47F2-A73B-7FA8886AE5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8D0-4033-BE95-ABB4A89BAD7D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8D0-4033-BE95-ABB4A89BAD7D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8D0-4033-BE95-ABB4A89BAD7D}"/>
              </c:ext>
            </c:extLst>
          </c:dPt>
          <c:dPt>
            <c:idx val="3"/>
            <c:bubble3D val="0"/>
            <c:spPr>
              <a:solidFill>
                <a:srgbClr val="EE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8D0-4033-BE95-ABB4A89BAD7D}"/>
              </c:ext>
            </c:extLst>
          </c:dPt>
          <c:dLbls>
            <c:dLbl>
              <c:idx val="0"/>
              <c:layout>
                <c:manualLayout>
                  <c:x val="-0.24128250226981302"/>
                  <c:y val="9.663312919218430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8D0-4033-BE95-ABB4A89BAD7D}"/>
                </c:ext>
              </c:extLst>
            </c:dLbl>
            <c:dLbl>
              <c:idx val="1"/>
              <c:layout>
                <c:manualLayout>
                  <c:x val="6.2598666537716039E-3"/>
                  <c:y val="-0.2003703703703702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8D0-4033-BE95-ABB4A89BAD7D}"/>
                </c:ext>
              </c:extLst>
            </c:dLbl>
            <c:dLbl>
              <c:idx val="2"/>
              <c:layout>
                <c:manualLayout>
                  <c:x val="0.134439121757955"/>
                  <c:y val="-7.570683872849236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8D0-4033-BE95-ABB4A89BAD7D}"/>
                </c:ext>
              </c:extLst>
            </c:dLbl>
            <c:dLbl>
              <c:idx val="3"/>
              <c:layout>
                <c:manualLayout>
                  <c:x val="0.18513712833075985"/>
                  <c:y val="0.120982064741907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8D0-4033-BE95-ABB4A89BAD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Lit>
              <c:ptCount val="4"/>
              <c:pt idx="0">
                <c:v>Good</c:v>
              </c:pt>
              <c:pt idx="1">
                <c:v>Fair</c:v>
              </c:pt>
              <c:pt idx="2">
                <c:v>Poor</c:v>
              </c:pt>
              <c:pt idx="3">
                <c:v>Very Poor</c:v>
              </c:pt>
            </c:strLit>
          </c:cat>
          <c:val>
            <c:numRef>
              <c:f>'Network Condition'!$F$17:$F$20</c:f>
              <c:numCache>
                <c:formatCode>General</c:formatCode>
                <c:ptCount val="4"/>
                <c:pt idx="0">
                  <c:v>37.6</c:v>
                </c:pt>
                <c:pt idx="1">
                  <c:v>25.8</c:v>
                </c:pt>
                <c:pt idx="2">
                  <c:v>5.3</c:v>
                </c:pt>
                <c:pt idx="3">
                  <c:v>31.4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8D0-4033-BE95-ABB4A89BAD7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037-4A24-9603-87D70888F0B7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037-4A24-9603-87D70888F0B7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037-4A24-9603-87D70888F0B7}"/>
              </c:ext>
            </c:extLst>
          </c:dPt>
          <c:dPt>
            <c:idx val="3"/>
            <c:bubble3D val="0"/>
            <c:spPr>
              <a:solidFill>
                <a:srgbClr val="EE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037-4A24-9603-87D70888F0B7}"/>
              </c:ext>
            </c:extLst>
          </c:dPt>
          <c:dLbls>
            <c:dLbl>
              <c:idx val="0"/>
              <c:layout>
                <c:manualLayout>
                  <c:x val="-0.22861486523189239"/>
                  <c:y val="-2.4977669859298234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037-4A24-9603-87D70888F0B7}"/>
                </c:ext>
              </c:extLst>
            </c:dLbl>
            <c:dLbl>
              <c:idx val="1"/>
              <c:layout>
                <c:manualLayout>
                  <c:x val="0.16892185513922237"/>
                  <c:y val="-0.15832026001560046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037-4A24-9603-87D70888F0B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037-4A24-9603-87D70888F0B7}"/>
                </c:ext>
              </c:extLst>
            </c:dLbl>
            <c:dLbl>
              <c:idx val="3"/>
              <c:layout>
                <c:manualLayout>
                  <c:x val="0.17343268475163051"/>
                  <c:y val="0.2026900016393911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037-4A24-9603-87D70888F0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Lit>
              <c:ptCount val="4"/>
              <c:pt idx="0">
                <c:v>Good</c:v>
              </c:pt>
              <c:pt idx="1">
                <c:v>Fair</c:v>
              </c:pt>
              <c:pt idx="2">
                <c:v>Poor</c:v>
              </c:pt>
              <c:pt idx="3">
                <c:v>Very Poor</c:v>
              </c:pt>
            </c:strLit>
          </c:cat>
          <c:val>
            <c:numRef>
              <c:f>'Network Condition'!$F$39:$F$42</c:f>
              <c:numCache>
                <c:formatCode>General</c:formatCode>
                <c:ptCount val="4"/>
                <c:pt idx="0">
                  <c:v>51.1</c:v>
                </c:pt>
                <c:pt idx="1">
                  <c:v>22.6</c:v>
                </c:pt>
                <c:pt idx="2">
                  <c:v>3.5</c:v>
                </c:pt>
                <c:pt idx="3">
                  <c:v>22.7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037-4A24-9603-87D70888F0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1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69232377184197"/>
          <c:y val="0.10586203345721427"/>
          <c:w val="0.65582901067653765"/>
          <c:h val="0.7454270147814608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EF0-47F2-A73B-7FA8886AE536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EF0-47F2-A73B-7FA8886AE536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EF0-47F2-A73B-7FA8886AE536}"/>
              </c:ext>
            </c:extLst>
          </c:dPt>
          <c:dPt>
            <c:idx val="3"/>
            <c:bubble3D val="0"/>
            <c:spPr>
              <a:solidFill>
                <a:srgbClr val="EE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EF0-47F2-A73B-7FA8886AE536}"/>
              </c:ext>
            </c:extLst>
          </c:dPt>
          <c:dLbls>
            <c:dLbl>
              <c:idx val="0"/>
              <c:layout>
                <c:manualLayout>
                  <c:x val="-0.22747631366686238"/>
                  <c:y val="2.387699561227571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620130136173074"/>
                      <c:h val="0.234025536431687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EF0-47F2-A73B-7FA8886AE536}"/>
                </c:ext>
              </c:extLst>
            </c:dLbl>
            <c:dLbl>
              <c:idx val="1"/>
              <c:layout>
                <c:manualLayout>
                  <c:x val="0.13020194908824967"/>
                  <c:y val="-0.2148392710576823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EF0-47F2-A73B-7FA8886AE536}"/>
                </c:ext>
              </c:extLst>
            </c:dLbl>
            <c:dLbl>
              <c:idx val="2"/>
              <c:layout>
                <c:manualLayout>
                  <c:x val="0.20598985377100021"/>
                  <c:y val="8.565812778089766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EF0-47F2-A73B-7FA8886AE536}"/>
                </c:ext>
              </c:extLst>
            </c:dLbl>
            <c:dLbl>
              <c:idx val="3"/>
              <c:layout>
                <c:manualLayout>
                  <c:x val="-0.2120966442593728"/>
                  <c:y val="4.6440724375836663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EF0-47F2-A73B-7FA8886AE5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Lit>
              <c:ptCount val="4"/>
              <c:pt idx="0">
                <c:v>Good</c:v>
              </c:pt>
              <c:pt idx="1">
                <c:v>Fair</c:v>
              </c:pt>
              <c:pt idx="2">
                <c:v>Poor</c:v>
              </c:pt>
              <c:pt idx="3">
                <c:v>Very Poor</c:v>
              </c:pt>
            </c:strLit>
          </c:cat>
          <c:val>
            <c:numRef>
              <c:f>'Network Condition'!$F$3:$F$6</c:f>
              <c:numCache>
                <c:formatCode>General</c:formatCode>
                <c:ptCount val="4"/>
                <c:pt idx="0">
                  <c:v>44.2</c:v>
                </c:pt>
                <c:pt idx="1">
                  <c:v>25.5</c:v>
                </c:pt>
                <c:pt idx="2">
                  <c:v>22.8</c:v>
                </c:pt>
                <c:pt idx="3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EF0-47F2-A73B-7FA8886AE5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286387724567211E-2"/>
          <c:y val="2.8763233194503402E-2"/>
          <c:w val="0.92838253367609624"/>
          <c:h val="0.88227334842735683"/>
        </c:manualLayout>
      </c:layout>
      <c:lineChart>
        <c:grouping val="standard"/>
        <c:varyColors val="0"/>
        <c:ser>
          <c:idx val="8"/>
          <c:order val="0"/>
          <c:tx>
            <c:v>Scenario 1</c:v>
          </c:tx>
          <c:spPr>
            <a:ln w="28575" cap="rnd">
              <a:solidFill>
                <a:srgbClr val="EE0000"/>
              </a:solidFill>
              <a:round/>
            </a:ln>
            <a:effectLst/>
          </c:spPr>
          <c:marker>
            <c:symbol val="none"/>
          </c:marker>
          <c:dLbls>
            <c:dLbl>
              <c:idx val="23"/>
              <c:layout>
                <c:manualLayout>
                  <c:x val="-6.8247170250204658E-2"/>
                  <c:y val="4.289535276050155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06F-4EBF-9180-D6F41BBB56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'FresnoCOG Measure C'!$A$4:$A$27</c:f>
              <c:numCache>
                <c:formatCode>General</c:formatCode>
                <c:ptCount val="24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  <c:pt idx="5">
                  <c:v>2031</c:v>
                </c:pt>
                <c:pt idx="6">
                  <c:v>2032</c:v>
                </c:pt>
                <c:pt idx="7">
                  <c:v>2033</c:v>
                </c:pt>
                <c:pt idx="8">
                  <c:v>2034</c:v>
                </c:pt>
                <c:pt idx="9">
                  <c:v>2035</c:v>
                </c:pt>
                <c:pt idx="10">
                  <c:v>2036</c:v>
                </c:pt>
                <c:pt idx="11">
                  <c:v>2037</c:v>
                </c:pt>
                <c:pt idx="12">
                  <c:v>2038</c:v>
                </c:pt>
                <c:pt idx="13">
                  <c:v>2039</c:v>
                </c:pt>
                <c:pt idx="14">
                  <c:v>2040</c:v>
                </c:pt>
                <c:pt idx="15">
                  <c:v>2041</c:v>
                </c:pt>
                <c:pt idx="16">
                  <c:v>2042</c:v>
                </c:pt>
                <c:pt idx="17">
                  <c:v>2043</c:v>
                </c:pt>
                <c:pt idx="18">
                  <c:v>2044</c:v>
                </c:pt>
                <c:pt idx="19">
                  <c:v>2045</c:v>
                </c:pt>
                <c:pt idx="20">
                  <c:v>2046</c:v>
                </c:pt>
                <c:pt idx="21">
                  <c:v>2047</c:v>
                </c:pt>
                <c:pt idx="22">
                  <c:v>2048</c:v>
                </c:pt>
                <c:pt idx="23">
                  <c:v>2049</c:v>
                </c:pt>
              </c:numCache>
            </c:numRef>
          </c:cat>
          <c:val>
            <c:numRef>
              <c:f>'FresnoCOG Measure C'!$B$4:$B$27</c:f>
              <c:numCache>
                <c:formatCode>0</c:formatCode>
                <c:ptCount val="24"/>
                <c:pt idx="0">
                  <c:v>65</c:v>
                </c:pt>
                <c:pt idx="1">
                  <c:v>64</c:v>
                </c:pt>
                <c:pt idx="2">
                  <c:v>63</c:v>
                </c:pt>
                <c:pt idx="3">
                  <c:v>62</c:v>
                </c:pt>
                <c:pt idx="4">
                  <c:v>60</c:v>
                </c:pt>
                <c:pt idx="5">
                  <c:v>60</c:v>
                </c:pt>
                <c:pt idx="6">
                  <c:v>59</c:v>
                </c:pt>
                <c:pt idx="7">
                  <c:v>58</c:v>
                </c:pt>
                <c:pt idx="8">
                  <c:v>57</c:v>
                </c:pt>
                <c:pt idx="9">
                  <c:v>56</c:v>
                </c:pt>
                <c:pt idx="10">
                  <c:v>56</c:v>
                </c:pt>
                <c:pt idx="11">
                  <c:v>55</c:v>
                </c:pt>
                <c:pt idx="12">
                  <c:v>54</c:v>
                </c:pt>
                <c:pt idx="13">
                  <c:v>54</c:v>
                </c:pt>
                <c:pt idx="14">
                  <c:v>53</c:v>
                </c:pt>
                <c:pt idx="15">
                  <c:v>53</c:v>
                </c:pt>
                <c:pt idx="16">
                  <c:v>52</c:v>
                </c:pt>
                <c:pt idx="17">
                  <c:v>52</c:v>
                </c:pt>
                <c:pt idx="18">
                  <c:v>51</c:v>
                </c:pt>
                <c:pt idx="19">
                  <c:v>50</c:v>
                </c:pt>
                <c:pt idx="20">
                  <c:v>50</c:v>
                </c:pt>
                <c:pt idx="21">
                  <c:v>49</c:v>
                </c:pt>
                <c:pt idx="22">
                  <c:v>48</c:v>
                </c:pt>
                <c:pt idx="23">
                  <c:v>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06F-4EBF-9180-D6F41BBB5639}"/>
            </c:ext>
          </c:extLst>
        </c:ser>
        <c:ser>
          <c:idx val="0"/>
          <c:order val="1"/>
          <c:tx>
            <c:v>Scenario 2 (20-Year)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'FresnoCOG Measure C'!$A$4:$A$27</c:f>
              <c:numCache>
                <c:formatCode>General</c:formatCode>
                <c:ptCount val="24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  <c:pt idx="5">
                  <c:v>2031</c:v>
                </c:pt>
                <c:pt idx="6">
                  <c:v>2032</c:v>
                </c:pt>
                <c:pt idx="7">
                  <c:v>2033</c:v>
                </c:pt>
                <c:pt idx="8">
                  <c:v>2034</c:v>
                </c:pt>
                <c:pt idx="9">
                  <c:v>2035</c:v>
                </c:pt>
                <c:pt idx="10">
                  <c:v>2036</c:v>
                </c:pt>
                <c:pt idx="11">
                  <c:v>2037</c:v>
                </c:pt>
                <c:pt idx="12">
                  <c:v>2038</c:v>
                </c:pt>
                <c:pt idx="13">
                  <c:v>2039</c:v>
                </c:pt>
                <c:pt idx="14">
                  <c:v>2040</c:v>
                </c:pt>
                <c:pt idx="15">
                  <c:v>2041</c:v>
                </c:pt>
                <c:pt idx="16">
                  <c:v>2042</c:v>
                </c:pt>
                <c:pt idx="17">
                  <c:v>2043</c:v>
                </c:pt>
                <c:pt idx="18">
                  <c:v>2044</c:v>
                </c:pt>
                <c:pt idx="19">
                  <c:v>2045</c:v>
                </c:pt>
                <c:pt idx="20">
                  <c:v>2046</c:v>
                </c:pt>
                <c:pt idx="21">
                  <c:v>2047</c:v>
                </c:pt>
                <c:pt idx="22">
                  <c:v>2048</c:v>
                </c:pt>
                <c:pt idx="23">
                  <c:v>2049</c:v>
                </c:pt>
              </c:numCache>
            </c:numRef>
          </c:cat>
          <c:val>
            <c:numRef>
              <c:f>'FresnoCOG Measure C'!$C$4:$C$27</c:f>
              <c:numCache>
                <c:formatCode>0</c:formatCode>
                <c:ptCount val="24"/>
                <c:pt idx="0">
                  <c:v>65</c:v>
                </c:pt>
                <c:pt idx="1">
                  <c:v>64</c:v>
                </c:pt>
                <c:pt idx="2">
                  <c:v>64</c:v>
                </c:pt>
                <c:pt idx="3">
                  <c:v>63</c:v>
                </c:pt>
                <c:pt idx="4">
                  <c:v>62</c:v>
                </c:pt>
                <c:pt idx="5">
                  <c:v>62</c:v>
                </c:pt>
                <c:pt idx="6">
                  <c:v>61</c:v>
                </c:pt>
                <c:pt idx="7">
                  <c:v>61</c:v>
                </c:pt>
                <c:pt idx="8">
                  <c:v>61</c:v>
                </c:pt>
                <c:pt idx="9">
                  <c:v>60</c:v>
                </c:pt>
                <c:pt idx="10">
                  <c:v>60</c:v>
                </c:pt>
                <c:pt idx="11">
                  <c:v>60</c:v>
                </c:pt>
                <c:pt idx="12">
                  <c:v>60</c:v>
                </c:pt>
                <c:pt idx="13">
                  <c:v>60</c:v>
                </c:pt>
                <c:pt idx="14">
                  <c:v>59</c:v>
                </c:pt>
                <c:pt idx="15">
                  <c:v>60</c:v>
                </c:pt>
                <c:pt idx="16">
                  <c:v>59</c:v>
                </c:pt>
                <c:pt idx="17">
                  <c:v>59</c:v>
                </c:pt>
                <c:pt idx="18">
                  <c:v>58</c:v>
                </c:pt>
                <c:pt idx="19">
                  <c:v>58</c:v>
                </c:pt>
                <c:pt idx="20">
                  <c:v>57</c:v>
                </c:pt>
                <c:pt idx="21">
                  <c:v>56</c:v>
                </c:pt>
                <c:pt idx="22">
                  <c:v>56</c:v>
                </c:pt>
                <c:pt idx="23">
                  <c:v>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06F-4EBF-9180-D6F41BBB5639}"/>
            </c:ext>
          </c:extLst>
        </c:ser>
        <c:ser>
          <c:idx val="4"/>
          <c:order val="2"/>
          <c:tx>
            <c:v>Scenario 2 (30-Year)</c:v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2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06F-4EBF-9180-D6F41BBB56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'FresnoCOG Measure C'!$A$4:$A$27</c:f>
              <c:numCache>
                <c:formatCode>General</c:formatCode>
                <c:ptCount val="24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  <c:pt idx="5">
                  <c:v>2031</c:v>
                </c:pt>
                <c:pt idx="6">
                  <c:v>2032</c:v>
                </c:pt>
                <c:pt idx="7">
                  <c:v>2033</c:v>
                </c:pt>
                <c:pt idx="8">
                  <c:v>2034</c:v>
                </c:pt>
                <c:pt idx="9">
                  <c:v>2035</c:v>
                </c:pt>
                <c:pt idx="10">
                  <c:v>2036</c:v>
                </c:pt>
                <c:pt idx="11">
                  <c:v>2037</c:v>
                </c:pt>
                <c:pt idx="12">
                  <c:v>2038</c:v>
                </c:pt>
                <c:pt idx="13">
                  <c:v>2039</c:v>
                </c:pt>
                <c:pt idx="14">
                  <c:v>2040</c:v>
                </c:pt>
                <c:pt idx="15">
                  <c:v>2041</c:v>
                </c:pt>
                <c:pt idx="16">
                  <c:v>2042</c:v>
                </c:pt>
                <c:pt idx="17">
                  <c:v>2043</c:v>
                </c:pt>
                <c:pt idx="18">
                  <c:v>2044</c:v>
                </c:pt>
                <c:pt idx="19">
                  <c:v>2045</c:v>
                </c:pt>
                <c:pt idx="20">
                  <c:v>2046</c:v>
                </c:pt>
                <c:pt idx="21">
                  <c:v>2047</c:v>
                </c:pt>
                <c:pt idx="22">
                  <c:v>2048</c:v>
                </c:pt>
                <c:pt idx="23">
                  <c:v>2049</c:v>
                </c:pt>
              </c:numCache>
            </c:numRef>
          </c:cat>
          <c:val>
            <c:numRef>
              <c:f>'FresnoCOG Measure C'!$G$4:$G$27</c:f>
              <c:numCache>
                <c:formatCode>0</c:formatCode>
                <c:ptCount val="24"/>
                <c:pt idx="0">
                  <c:v>65</c:v>
                </c:pt>
                <c:pt idx="1">
                  <c:v>64</c:v>
                </c:pt>
                <c:pt idx="2">
                  <c:v>64</c:v>
                </c:pt>
                <c:pt idx="3">
                  <c:v>63</c:v>
                </c:pt>
                <c:pt idx="4">
                  <c:v>62</c:v>
                </c:pt>
                <c:pt idx="5">
                  <c:v>62</c:v>
                </c:pt>
                <c:pt idx="6">
                  <c:v>61</c:v>
                </c:pt>
                <c:pt idx="7">
                  <c:v>61</c:v>
                </c:pt>
                <c:pt idx="8">
                  <c:v>61</c:v>
                </c:pt>
                <c:pt idx="9">
                  <c:v>60</c:v>
                </c:pt>
                <c:pt idx="10">
                  <c:v>60</c:v>
                </c:pt>
                <c:pt idx="11">
                  <c:v>60</c:v>
                </c:pt>
                <c:pt idx="12">
                  <c:v>60</c:v>
                </c:pt>
                <c:pt idx="13">
                  <c:v>60</c:v>
                </c:pt>
                <c:pt idx="14">
                  <c:v>59</c:v>
                </c:pt>
                <c:pt idx="15">
                  <c:v>60</c:v>
                </c:pt>
                <c:pt idx="16">
                  <c:v>59</c:v>
                </c:pt>
                <c:pt idx="17">
                  <c:v>59</c:v>
                </c:pt>
                <c:pt idx="18">
                  <c:v>58</c:v>
                </c:pt>
                <c:pt idx="19">
                  <c:v>58</c:v>
                </c:pt>
                <c:pt idx="20">
                  <c:v>57</c:v>
                </c:pt>
                <c:pt idx="21">
                  <c:v>57</c:v>
                </c:pt>
                <c:pt idx="22">
                  <c:v>56</c:v>
                </c:pt>
                <c:pt idx="23">
                  <c:v>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06F-4EBF-9180-D6F41BBB5639}"/>
            </c:ext>
          </c:extLst>
        </c:ser>
        <c:ser>
          <c:idx val="2"/>
          <c:order val="3"/>
          <c:tx>
            <c:v>Scenario 3 (50%)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23"/>
              <c:layout>
                <c:manualLayout>
                  <c:x val="-1.5118655807729696E-2"/>
                  <c:y val="9.0306005811581734E-3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06F-4EBF-9180-D6F41BBB56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'FresnoCOG Measure C'!$A$4:$A$27</c:f>
              <c:numCache>
                <c:formatCode>General</c:formatCode>
                <c:ptCount val="24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  <c:pt idx="5">
                  <c:v>2031</c:v>
                </c:pt>
                <c:pt idx="6">
                  <c:v>2032</c:v>
                </c:pt>
                <c:pt idx="7">
                  <c:v>2033</c:v>
                </c:pt>
                <c:pt idx="8">
                  <c:v>2034</c:v>
                </c:pt>
                <c:pt idx="9">
                  <c:v>2035</c:v>
                </c:pt>
                <c:pt idx="10">
                  <c:v>2036</c:v>
                </c:pt>
                <c:pt idx="11">
                  <c:v>2037</c:v>
                </c:pt>
                <c:pt idx="12">
                  <c:v>2038</c:v>
                </c:pt>
                <c:pt idx="13">
                  <c:v>2039</c:v>
                </c:pt>
                <c:pt idx="14">
                  <c:v>2040</c:v>
                </c:pt>
                <c:pt idx="15">
                  <c:v>2041</c:v>
                </c:pt>
                <c:pt idx="16">
                  <c:v>2042</c:v>
                </c:pt>
                <c:pt idx="17">
                  <c:v>2043</c:v>
                </c:pt>
                <c:pt idx="18">
                  <c:v>2044</c:v>
                </c:pt>
                <c:pt idx="19">
                  <c:v>2045</c:v>
                </c:pt>
                <c:pt idx="20">
                  <c:v>2046</c:v>
                </c:pt>
                <c:pt idx="21">
                  <c:v>2047</c:v>
                </c:pt>
                <c:pt idx="22">
                  <c:v>2048</c:v>
                </c:pt>
                <c:pt idx="23">
                  <c:v>2049</c:v>
                </c:pt>
              </c:numCache>
            </c:numRef>
          </c:cat>
          <c:val>
            <c:numRef>
              <c:f>'FresnoCOG Measure C'!$E$4:$E$27</c:f>
              <c:numCache>
                <c:formatCode>0</c:formatCode>
                <c:ptCount val="24"/>
                <c:pt idx="0">
                  <c:v>65</c:v>
                </c:pt>
                <c:pt idx="1">
                  <c:v>65</c:v>
                </c:pt>
                <c:pt idx="2">
                  <c:v>64</c:v>
                </c:pt>
                <c:pt idx="3">
                  <c:v>64</c:v>
                </c:pt>
                <c:pt idx="4">
                  <c:v>63</c:v>
                </c:pt>
                <c:pt idx="5">
                  <c:v>63</c:v>
                </c:pt>
                <c:pt idx="6">
                  <c:v>63</c:v>
                </c:pt>
                <c:pt idx="7">
                  <c:v>63</c:v>
                </c:pt>
                <c:pt idx="8">
                  <c:v>63</c:v>
                </c:pt>
                <c:pt idx="9">
                  <c:v>63</c:v>
                </c:pt>
                <c:pt idx="10">
                  <c:v>63</c:v>
                </c:pt>
                <c:pt idx="11">
                  <c:v>63</c:v>
                </c:pt>
                <c:pt idx="12">
                  <c:v>64</c:v>
                </c:pt>
                <c:pt idx="13">
                  <c:v>64</c:v>
                </c:pt>
                <c:pt idx="14">
                  <c:v>64</c:v>
                </c:pt>
                <c:pt idx="15">
                  <c:v>65</c:v>
                </c:pt>
                <c:pt idx="16">
                  <c:v>64</c:v>
                </c:pt>
                <c:pt idx="17">
                  <c:v>64</c:v>
                </c:pt>
                <c:pt idx="18">
                  <c:v>63</c:v>
                </c:pt>
                <c:pt idx="19">
                  <c:v>63</c:v>
                </c:pt>
                <c:pt idx="20">
                  <c:v>63</c:v>
                </c:pt>
                <c:pt idx="21">
                  <c:v>62</c:v>
                </c:pt>
                <c:pt idx="22">
                  <c:v>61</c:v>
                </c:pt>
                <c:pt idx="23">
                  <c:v>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906F-4EBF-9180-D6F41BBB5639}"/>
            </c:ext>
          </c:extLst>
        </c:ser>
        <c:ser>
          <c:idx val="6"/>
          <c:order val="4"/>
          <c:tx>
            <c:v>Scenario 4 (50%)</c:v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860757637874403E-2"/>
                  <c:y val="-2.9349451888764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710-4E70-B456-88E1A8467F63}"/>
                </c:ext>
              </c:extLst>
            </c:dLbl>
            <c:dLbl>
              <c:idx val="2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06F-4EBF-9180-D6F41BBB56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'FresnoCOG Measure C'!$A$4:$A$27</c:f>
              <c:numCache>
                <c:formatCode>General</c:formatCode>
                <c:ptCount val="24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  <c:pt idx="5">
                  <c:v>2031</c:v>
                </c:pt>
                <c:pt idx="6">
                  <c:v>2032</c:v>
                </c:pt>
                <c:pt idx="7">
                  <c:v>2033</c:v>
                </c:pt>
                <c:pt idx="8">
                  <c:v>2034</c:v>
                </c:pt>
                <c:pt idx="9">
                  <c:v>2035</c:v>
                </c:pt>
                <c:pt idx="10">
                  <c:v>2036</c:v>
                </c:pt>
                <c:pt idx="11">
                  <c:v>2037</c:v>
                </c:pt>
                <c:pt idx="12">
                  <c:v>2038</c:v>
                </c:pt>
                <c:pt idx="13">
                  <c:v>2039</c:v>
                </c:pt>
                <c:pt idx="14">
                  <c:v>2040</c:v>
                </c:pt>
                <c:pt idx="15">
                  <c:v>2041</c:v>
                </c:pt>
                <c:pt idx="16">
                  <c:v>2042</c:v>
                </c:pt>
                <c:pt idx="17">
                  <c:v>2043</c:v>
                </c:pt>
                <c:pt idx="18">
                  <c:v>2044</c:v>
                </c:pt>
                <c:pt idx="19">
                  <c:v>2045</c:v>
                </c:pt>
                <c:pt idx="20">
                  <c:v>2046</c:v>
                </c:pt>
                <c:pt idx="21">
                  <c:v>2047</c:v>
                </c:pt>
                <c:pt idx="22">
                  <c:v>2048</c:v>
                </c:pt>
                <c:pt idx="23">
                  <c:v>2049</c:v>
                </c:pt>
              </c:numCache>
            </c:numRef>
          </c:cat>
          <c:val>
            <c:numRef>
              <c:f>'FresnoCOG Measure C'!$I$4:$I$27</c:f>
              <c:numCache>
                <c:formatCode>0</c:formatCode>
                <c:ptCount val="24"/>
                <c:pt idx="0">
                  <c:v>65</c:v>
                </c:pt>
                <c:pt idx="1">
                  <c:v>65</c:v>
                </c:pt>
                <c:pt idx="2">
                  <c:v>64</c:v>
                </c:pt>
                <c:pt idx="3">
                  <c:v>64</c:v>
                </c:pt>
                <c:pt idx="4">
                  <c:v>63</c:v>
                </c:pt>
                <c:pt idx="5">
                  <c:v>63</c:v>
                </c:pt>
                <c:pt idx="6">
                  <c:v>63</c:v>
                </c:pt>
                <c:pt idx="7">
                  <c:v>63</c:v>
                </c:pt>
                <c:pt idx="8">
                  <c:v>63</c:v>
                </c:pt>
                <c:pt idx="9">
                  <c:v>63</c:v>
                </c:pt>
                <c:pt idx="10">
                  <c:v>63</c:v>
                </c:pt>
                <c:pt idx="11">
                  <c:v>63</c:v>
                </c:pt>
                <c:pt idx="12">
                  <c:v>64</c:v>
                </c:pt>
                <c:pt idx="13">
                  <c:v>64</c:v>
                </c:pt>
                <c:pt idx="14">
                  <c:v>64</c:v>
                </c:pt>
                <c:pt idx="15">
                  <c:v>65</c:v>
                </c:pt>
                <c:pt idx="16">
                  <c:v>64</c:v>
                </c:pt>
                <c:pt idx="17">
                  <c:v>64</c:v>
                </c:pt>
                <c:pt idx="18">
                  <c:v>63</c:v>
                </c:pt>
                <c:pt idx="19">
                  <c:v>63</c:v>
                </c:pt>
                <c:pt idx="20">
                  <c:v>63</c:v>
                </c:pt>
                <c:pt idx="21">
                  <c:v>62</c:v>
                </c:pt>
                <c:pt idx="22">
                  <c:v>62</c:v>
                </c:pt>
                <c:pt idx="23">
                  <c:v>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906F-4EBF-9180-D6F41BBB56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70858720"/>
        <c:axId val="1870868800"/>
      </c:lineChart>
      <c:catAx>
        <c:axId val="18708587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US"/>
          </a:p>
        </c:txPr>
        <c:crossAx val="1870868800"/>
        <c:crosses val="autoZero"/>
        <c:auto val="1"/>
        <c:lblAlgn val="ctr"/>
        <c:lblOffset val="100"/>
        <c:noMultiLvlLbl val="0"/>
      </c:catAx>
      <c:valAx>
        <c:axId val="1870868800"/>
        <c:scaling>
          <c:orientation val="minMax"/>
          <c:max val="100"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pPr>
                <a:r>
                  <a:rPr lang="en-US"/>
                  <a:t>PCI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US"/>
          </a:p>
        </c:txPr>
        <c:crossAx val="1870858720"/>
        <c:crosses val="autoZero"/>
        <c:crossBetween val="between"/>
      </c:valAx>
      <c:spPr>
        <a:noFill/>
        <a:ln>
          <a:solidFill>
            <a:schemeClr val="bg1">
              <a:lumMod val="85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0.10553350146863151"/>
          <c:y val="5.1591124812098148E-2"/>
          <c:w val="0.80784490658346486"/>
          <c:h val="0.135171202765781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="1"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8D0-4033-BE95-ABB4A89BAD7D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8D0-4033-BE95-ABB4A89BAD7D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8D0-4033-BE95-ABB4A89BAD7D}"/>
              </c:ext>
            </c:extLst>
          </c:dPt>
          <c:dPt>
            <c:idx val="3"/>
            <c:bubble3D val="0"/>
            <c:spPr>
              <a:solidFill>
                <a:srgbClr val="EE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8D0-4033-BE95-ABB4A89BAD7D}"/>
              </c:ext>
            </c:extLst>
          </c:dPt>
          <c:dLbls>
            <c:dLbl>
              <c:idx val="0"/>
              <c:layout>
                <c:manualLayout>
                  <c:x val="-0.24128250226981302"/>
                  <c:y val="9.663312919218430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8D0-4033-BE95-ABB4A89BAD7D}"/>
                </c:ext>
              </c:extLst>
            </c:dLbl>
            <c:dLbl>
              <c:idx val="1"/>
              <c:layout>
                <c:manualLayout>
                  <c:x val="6.2598666537716039E-3"/>
                  <c:y val="-0.2003703703703702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8D0-4033-BE95-ABB4A89BAD7D}"/>
                </c:ext>
              </c:extLst>
            </c:dLbl>
            <c:dLbl>
              <c:idx val="2"/>
              <c:layout>
                <c:manualLayout>
                  <c:x val="0.134439121757955"/>
                  <c:y val="-7.570683872849236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8D0-4033-BE95-ABB4A89BAD7D}"/>
                </c:ext>
              </c:extLst>
            </c:dLbl>
            <c:dLbl>
              <c:idx val="3"/>
              <c:layout>
                <c:manualLayout>
                  <c:x val="0.18513712833075985"/>
                  <c:y val="0.120982064741907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8D0-4033-BE95-ABB4A89BAD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Lit>
              <c:ptCount val="4"/>
              <c:pt idx="0">
                <c:v>Good</c:v>
              </c:pt>
              <c:pt idx="1">
                <c:v>Fair</c:v>
              </c:pt>
              <c:pt idx="2">
                <c:v>Poor</c:v>
              </c:pt>
              <c:pt idx="3">
                <c:v>Very Poor</c:v>
              </c:pt>
            </c:strLit>
          </c:cat>
          <c:val>
            <c:numRef>
              <c:f>'Network Condition'!$F$17:$F$20</c:f>
              <c:numCache>
                <c:formatCode>General</c:formatCode>
                <c:ptCount val="4"/>
                <c:pt idx="0">
                  <c:v>37.6</c:v>
                </c:pt>
                <c:pt idx="1">
                  <c:v>25.8</c:v>
                </c:pt>
                <c:pt idx="2">
                  <c:v>5.3</c:v>
                </c:pt>
                <c:pt idx="3">
                  <c:v>31.4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8D0-4033-BE95-ABB4A89BAD7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70254014259657"/>
          <c:y val="3.8123857272331974E-2"/>
          <c:w val="0.87594829270954688"/>
          <c:h val="0.729399573556299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'PCIs of Other Cities &amp; Counties'!$B$1</c:f>
              <c:strCache>
                <c:ptCount val="1"/>
                <c:pt idx="0">
                  <c:v>PCI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1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F34-4C5F-B0FD-B53311E78B98}"/>
              </c:ext>
            </c:extLst>
          </c:dPt>
          <c:dPt>
            <c:idx val="1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F34-4C5F-B0FD-B53311E78B98}"/>
              </c:ext>
            </c:extLst>
          </c:dPt>
          <c:dPt>
            <c:idx val="1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F34-4C5F-B0FD-B53311E78B9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'PCIs of Other Cities &amp; Counties'!$A$2:$A$15</c:f>
              <c:strCache>
                <c:ptCount val="14"/>
                <c:pt idx="0">
                  <c:v>Los Angeles </c:v>
                </c:pt>
                <c:pt idx="1">
                  <c:v>San Joaquin County</c:v>
                </c:pt>
                <c:pt idx="2">
                  <c:v>Fresno County</c:v>
                </c:pt>
                <c:pt idx="3">
                  <c:v>Bakersfield </c:v>
                </c:pt>
                <c:pt idx="4">
                  <c:v>Stanislaus County</c:v>
                </c:pt>
                <c:pt idx="5">
                  <c:v>Kern County</c:v>
                </c:pt>
                <c:pt idx="6">
                  <c:v>Kings County</c:v>
                </c:pt>
                <c:pt idx="7">
                  <c:v>Sacramento </c:v>
                </c:pt>
                <c:pt idx="8">
                  <c:v>Tulare County</c:v>
                </c:pt>
                <c:pt idx="9">
                  <c:v>Sacramento County</c:v>
                </c:pt>
                <c:pt idx="10">
                  <c:v>Merced County</c:v>
                </c:pt>
                <c:pt idx="11">
                  <c:v>Mariposa County</c:v>
                </c:pt>
                <c:pt idx="12">
                  <c:v>Madera County</c:v>
                </c:pt>
                <c:pt idx="13">
                  <c:v>San Benito County</c:v>
                </c:pt>
              </c:strCache>
            </c:strRef>
          </c:cat>
          <c:val>
            <c:numRef>
              <c:f>'PCIs of Other Cities &amp; Counties'!$B$2:$B$15</c:f>
              <c:numCache>
                <c:formatCode>General</c:formatCode>
                <c:ptCount val="14"/>
                <c:pt idx="0">
                  <c:v>69</c:v>
                </c:pt>
                <c:pt idx="1">
                  <c:v>68</c:v>
                </c:pt>
                <c:pt idx="2">
                  <c:v>65</c:v>
                </c:pt>
                <c:pt idx="3">
                  <c:v>64</c:v>
                </c:pt>
                <c:pt idx="4">
                  <c:v>64</c:v>
                </c:pt>
                <c:pt idx="5">
                  <c:v>63</c:v>
                </c:pt>
                <c:pt idx="6">
                  <c:v>61</c:v>
                </c:pt>
                <c:pt idx="7">
                  <c:v>59</c:v>
                </c:pt>
                <c:pt idx="8">
                  <c:v>59</c:v>
                </c:pt>
                <c:pt idx="9">
                  <c:v>58</c:v>
                </c:pt>
                <c:pt idx="10">
                  <c:v>57</c:v>
                </c:pt>
                <c:pt idx="11">
                  <c:v>51</c:v>
                </c:pt>
                <c:pt idx="12">
                  <c:v>40</c:v>
                </c:pt>
                <c:pt idx="13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F34-4C5F-B0FD-B53311E78B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37226767"/>
        <c:axId val="937225807"/>
      </c:barChart>
      <c:catAx>
        <c:axId val="9372267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/>
          </a:p>
        </c:txPr>
        <c:crossAx val="937225807"/>
        <c:crosses val="autoZero"/>
        <c:auto val="1"/>
        <c:lblAlgn val="ctr"/>
        <c:lblOffset val="100"/>
        <c:noMultiLvlLbl val="0"/>
      </c:catAx>
      <c:valAx>
        <c:axId val="93722580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en-US"/>
                  <a:t>PCI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/>
          </a:p>
        </c:txPr>
        <c:crossAx val="937226767"/>
        <c:crosses val="autoZero"/>
        <c:crossBetween val="between"/>
      </c:valAx>
      <c:spPr>
        <a:noFill/>
        <a:ln>
          <a:solidFill>
            <a:schemeClr val="bg1">
              <a:lumMod val="85000"/>
            </a:schemeClr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 b="1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037-4A24-9603-87D70888F0B7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037-4A24-9603-87D70888F0B7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037-4A24-9603-87D70888F0B7}"/>
              </c:ext>
            </c:extLst>
          </c:dPt>
          <c:dPt>
            <c:idx val="3"/>
            <c:bubble3D val="0"/>
            <c:spPr>
              <a:solidFill>
                <a:srgbClr val="EE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037-4A24-9603-87D70888F0B7}"/>
              </c:ext>
            </c:extLst>
          </c:dPt>
          <c:dLbls>
            <c:dLbl>
              <c:idx val="0"/>
              <c:layout>
                <c:manualLayout>
                  <c:x val="-0.22861486523189239"/>
                  <c:y val="-2.4977669859298234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037-4A24-9603-87D70888F0B7}"/>
                </c:ext>
              </c:extLst>
            </c:dLbl>
            <c:dLbl>
              <c:idx val="1"/>
              <c:layout>
                <c:manualLayout>
                  <c:x val="0.16892185513922237"/>
                  <c:y val="-0.15832026001560046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037-4A24-9603-87D70888F0B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037-4A24-9603-87D70888F0B7}"/>
                </c:ext>
              </c:extLst>
            </c:dLbl>
            <c:dLbl>
              <c:idx val="3"/>
              <c:layout>
                <c:manualLayout>
                  <c:x val="0.17343268475163051"/>
                  <c:y val="0.2026900016393911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037-4A24-9603-87D70888F0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Lit>
              <c:ptCount val="4"/>
              <c:pt idx="0">
                <c:v>Good</c:v>
              </c:pt>
              <c:pt idx="1">
                <c:v>Fair</c:v>
              </c:pt>
              <c:pt idx="2">
                <c:v>Poor</c:v>
              </c:pt>
              <c:pt idx="3">
                <c:v>Very Poor</c:v>
              </c:pt>
            </c:strLit>
          </c:cat>
          <c:val>
            <c:numRef>
              <c:f>'Network Condition'!$F$39:$F$42</c:f>
              <c:numCache>
                <c:formatCode>General</c:formatCode>
                <c:ptCount val="4"/>
                <c:pt idx="0">
                  <c:v>51.1</c:v>
                </c:pt>
                <c:pt idx="1">
                  <c:v>22.6</c:v>
                </c:pt>
                <c:pt idx="2">
                  <c:v>3.5</c:v>
                </c:pt>
                <c:pt idx="3">
                  <c:v>22.7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037-4A24-9603-87D70888F0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1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69232377184197"/>
          <c:y val="0.10586203345721427"/>
          <c:w val="0.65582901067653765"/>
          <c:h val="0.7454270147814608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EF0-47F2-A73B-7FA8886AE536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EF0-47F2-A73B-7FA8886AE536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EF0-47F2-A73B-7FA8886AE536}"/>
              </c:ext>
            </c:extLst>
          </c:dPt>
          <c:dPt>
            <c:idx val="3"/>
            <c:bubble3D val="0"/>
            <c:spPr>
              <a:solidFill>
                <a:srgbClr val="EE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EF0-47F2-A73B-7FA8886AE536}"/>
              </c:ext>
            </c:extLst>
          </c:dPt>
          <c:dLbls>
            <c:dLbl>
              <c:idx val="0"/>
              <c:layout>
                <c:manualLayout>
                  <c:x val="-0.22747631366686238"/>
                  <c:y val="2.387699561227571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620130136173074"/>
                      <c:h val="0.234025536431687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EF0-47F2-A73B-7FA8886AE536}"/>
                </c:ext>
              </c:extLst>
            </c:dLbl>
            <c:dLbl>
              <c:idx val="1"/>
              <c:layout>
                <c:manualLayout>
                  <c:x val="0.13020194908824967"/>
                  <c:y val="-0.2148392710576823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EF0-47F2-A73B-7FA8886AE536}"/>
                </c:ext>
              </c:extLst>
            </c:dLbl>
            <c:dLbl>
              <c:idx val="2"/>
              <c:layout>
                <c:manualLayout>
                  <c:x val="0.20598985377100021"/>
                  <c:y val="8.565812778089766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EF0-47F2-A73B-7FA8886AE536}"/>
                </c:ext>
              </c:extLst>
            </c:dLbl>
            <c:dLbl>
              <c:idx val="3"/>
              <c:layout>
                <c:manualLayout>
                  <c:x val="-0.2120966442593728"/>
                  <c:y val="4.6440724375836663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EF0-47F2-A73B-7FA8886AE5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Lit>
              <c:ptCount val="4"/>
              <c:pt idx="0">
                <c:v>Good</c:v>
              </c:pt>
              <c:pt idx="1">
                <c:v>Fair</c:v>
              </c:pt>
              <c:pt idx="2">
                <c:v>Poor</c:v>
              </c:pt>
              <c:pt idx="3">
                <c:v>Very Poor</c:v>
              </c:pt>
            </c:strLit>
          </c:cat>
          <c:val>
            <c:numRef>
              <c:f>'Network Condition'!$F$3:$F$6</c:f>
              <c:numCache>
                <c:formatCode>General</c:formatCode>
                <c:ptCount val="4"/>
                <c:pt idx="0">
                  <c:v>44.2</c:v>
                </c:pt>
                <c:pt idx="1">
                  <c:v>25.5</c:v>
                </c:pt>
                <c:pt idx="2">
                  <c:v>22.8</c:v>
                </c:pt>
                <c:pt idx="3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EF0-47F2-A73B-7FA8886AE5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A25-4393-A259-77DCF9AFD232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A25-4393-A259-77DCF9AFD232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A25-4393-A259-77DCF9AFD232}"/>
              </c:ext>
            </c:extLst>
          </c:dPt>
          <c:dPt>
            <c:idx val="3"/>
            <c:bubble3D val="0"/>
            <c:spPr>
              <a:solidFill>
                <a:srgbClr val="EE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A25-4393-A259-77DCF9AFD232}"/>
              </c:ext>
            </c:extLst>
          </c:dPt>
          <c:dLbls>
            <c:dLbl>
              <c:idx val="0"/>
              <c:layout>
                <c:manualLayout>
                  <c:x val="-0.24709536307961499"/>
                  <c:y val="-0.1074428630826254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597222222222221"/>
                      <c:h val="0.2390323132919624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A25-4393-A259-77DCF9AFD232}"/>
                </c:ext>
              </c:extLst>
            </c:dLbl>
            <c:dLbl>
              <c:idx val="1"/>
              <c:layout>
                <c:manualLayout>
                  <c:x val="0.20197309172986408"/>
                  <c:y val="-4.080635753864100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A25-4393-A259-77DCF9AFD232}"/>
                </c:ext>
              </c:extLst>
            </c:dLbl>
            <c:dLbl>
              <c:idx val="3"/>
              <c:layout>
                <c:manualLayout>
                  <c:x val="0.15996719160104986"/>
                  <c:y val="0.1701105940371715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A25-4393-A259-77DCF9AFD2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Lit>
              <c:ptCount val="4"/>
              <c:pt idx="0">
                <c:v>Good</c:v>
              </c:pt>
              <c:pt idx="1">
                <c:v>Fair</c:v>
              </c:pt>
              <c:pt idx="2">
                <c:v>Poor</c:v>
              </c:pt>
              <c:pt idx="3">
                <c:v>Very Poor</c:v>
              </c:pt>
            </c:strLit>
          </c:cat>
          <c:val>
            <c:numRef>
              <c:f>'Network Condition'!$AA$39:$AA$42</c:f>
              <c:numCache>
                <c:formatCode>General</c:formatCode>
                <c:ptCount val="4"/>
                <c:pt idx="0">
                  <c:v>62.2</c:v>
                </c:pt>
                <c:pt idx="1">
                  <c:v>24.3</c:v>
                </c:pt>
                <c:pt idx="2">
                  <c:v>0.3</c:v>
                </c:pt>
                <c:pt idx="3">
                  <c:v>13.2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A25-4393-A259-77DCF9AFD2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286387724567211E-2"/>
          <c:y val="2.8763233194503402E-2"/>
          <c:w val="0.92838253367609624"/>
          <c:h val="0.88227334842735683"/>
        </c:manualLayout>
      </c:layout>
      <c:lineChart>
        <c:grouping val="standard"/>
        <c:varyColors val="0"/>
        <c:ser>
          <c:idx val="8"/>
          <c:order val="0"/>
          <c:tx>
            <c:v>Scenario 1</c:v>
          </c:tx>
          <c:spPr>
            <a:ln w="28575" cap="rnd">
              <a:solidFill>
                <a:srgbClr val="EE0000"/>
              </a:solidFill>
              <a:round/>
            </a:ln>
            <a:effectLst/>
          </c:spPr>
          <c:marker>
            <c:symbol val="none"/>
          </c:marker>
          <c:dLbls>
            <c:dLbl>
              <c:idx val="23"/>
              <c:layout>
                <c:manualLayout>
                  <c:x val="-6.8247170250204658E-2"/>
                  <c:y val="4.289535276050155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06F-4EBF-9180-D6F41BBB56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'FresnoCOG Measure C'!$A$4:$A$27</c:f>
              <c:numCache>
                <c:formatCode>General</c:formatCode>
                <c:ptCount val="24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  <c:pt idx="5">
                  <c:v>2031</c:v>
                </c:pt>
                <c:pt idx="6">
                  <c:v>2032</c:v>
                </c:pt>
                <c:pt idx="7">
                  <c:v>2033</c:v>
                </c:pt>
                <c:pt idx="8">
                  <c:v>2034</c:v>
                </c:pt>
                <c:pt idx="9">
                  <c:v>2035</c:v>
                </c:pt>
                <c:pt idx="10">
                  <c:v>2036</c:v>
                </c:pt>
                <c:pt idx="11">
                  <c:v>2037</c:v>
                </c:pt>
                <c:pt idx="12">
                  <c:v>2038</c:v>
                </c:pt>
                <c:pt idx="13">
                  <c:v>2039</c:v>
                </c:pt>
                <c:pt idx="14">
                  <c:v>2040</c:v>
                </c:pt>
                <c:pt idx="15">
                  <c:v>2041</c:v>
                </c:pt>
                <c:pt idx="16">
                  <c:v>2042</c:v>
                </c:pt>
                <c:pt idx="17">
                  <c:v>2043</c:v>
                </c:pt>
                <c:pt idx="18">
                  <c:v>2044</c:v>
                </c:pt>
                <c:pt idx="19">
                  <c:v>2045</c:v>
                </c:pt>
                <c:pt idx="20">
                  <c:v>2046</c:v>
                </c:pt>
                <c:pt idx="21">
                  <c:v>2047</c:v>
                </c:pt>
                <c:pt idx="22">
                  <c:v>2048</c:v>
                </c:pt>
                <c:pt idx="23">
                  <c:v>2049</c:v>
                </c:pt>
              </c:numCache>
            </c:numRef>
          </c:cat>
          <c:val>
            <c:numRef>
              <c:f>'FresnoCOG Measure C'!$B$4:$B$27</c:f>
              <c:numCache>
                <c:formatCode>0</c:formatCode>
                <c:ptCount val="24"/>
                <c:pt idx="0">
                  <c:v>65</c:v>
                </c:pt>
                <c:pt idx="1">
                  <c:v>64</c:v>
                </c:pt>
                <c:pt idx="2">
                  <c:v>63</c:v>
                </c:pt>
                <c:pt idx="3">
                  <c:v>62</c:v>
                </c:pt>
                <c:pt idx="4">
                  <c:v>60</c:v>
                </c:pt>
                <c:pt idx="5">
                  <c:v>60</c:v>
                </c:pt>
                <c:pt idx="6">
                  <c:v>59</c:v>
                </c:pt>
                <c:pt idx="7">
                  <c:v>58</c:v>
                </c:pt>
                <c:pt idx="8">
                  <c:v>57</c:v>
                </c:pt>
                <c:pt idx="9">
                  <c:v>56</c:v>
                </c:pt>
                <c:pt idx="10">
                  <c:v>56</c:v>
                </c:pt>
                <c:pt idx="11">
                  <c:v>55</c:v>
                </c:pt>
                <c:pt idx="12">
                  <c:v>54</c:v>
                </c:pt>
                <c:pt idx="13">
                  <c:v>54</c:v>
                </c:pt>
                <c:pt idx="14">
                  <c:v>53</c:v>
                </c:pt>
                <c:pt idx="15">
                  <c:v>53</c:v>
                </c:pt>
                <c:pt idx="16">
                  <c:v>52</c:v>
                </c:pt>
                <c:pt idx="17">
                  <c:v>52</c:v>
                </c:pt>
                <c:pt idx="18">
                  <c:v>51</c:v>
                </c:pt>
                <c:pt idx="19">
                  <c:v>50</c:v>
                </c:pt>
                <c:pt idx="20">
                  <c:v>50</c:v>
                </c:pt>
                <c:pt idx="21">
                  <c:v>49</c:v>
                </c:pt>
                <c:pt idx="22">
                  <c:v>48</c:v>
                </c:pt>
                <c:pt idx="23">
                  <c:v>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06F-4EBF-9180-D6F41BBB5639}"/>
            </c:ext>
          </c:extLst>
        </c:ser>
        <c:ser>
          <c:idx val="0"/>
          <c:order val="1"/>
          <c:tx>
            <c:v>Scenario 2 (20-Year)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'FresnoCOG Measure C'!$A$4:$A$27</c:f>
              <c:numCache>
                <c:formatCode>General</c:formatCode>
                <c:ptCount val="24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  <c:pt idx="5">
                  <c:v>2031</c:v>
                </c:pt>
                <c:pt idx="6">
                  <c:v>2032</c:v>
                </c:pt>
                <c:pt idx="7">
                  <c:v>2033</c:v>
                </c:pt>
                <c:pt idx="8">
                  <c:v>2034</c:v>
                </c:pt>
                <c:pt idx="9">
                  <c:v>2035</c:v>
                </c:pt>
                <c:pt idx="10">
                  <c:v>2036</c:v>
                </c:pt>
                <c:pt idx="11">
                  <c:v>2037</c:v>
                </c:pt>
                <c:pt idx="12">
                  <c:v>2038</c:v>
                </c:pt>
                <c:pt idx="13">
                  <c:v>2039</c:v>
                </c:pt>
                <c:pt idx="14">
                  <c:v>2040</c:v>
                </c:pt>
                <c:pt idx="15">
                  <c:v>2041</c:v>
                </c:pt>
                <c:pt idx="16">
                  <c:v>2042</c:v>
                </c:pt>
                <c:pt idx="17">
                  <c:v>2043</c:v>
                </c:pt>
                <c:pt idx="18">
                  <c:v>2044</c:v>
                </c:pt>
                <c:pt idx="19">
                  <c:v>2045</c:v>
                </c:pt>
                <c:pt idx="20">
                  <c:v>2046</c:v>
                </c:pt>
                <c:pt idx="21">
                  <c:v>2047</c:v>
                </c:pt>
                <c:pt idx="22">
                  <c:v>2048</c:v>
                </c:pt>
                <c:pt idx="23">
                  <c:v>2049</c:v>
                </c:pt>
              </c:numCache>
            </c:numRef>
          </c:cat>
          <c:val>
            <c:numRef>
              <c:f>'FresnoCOG Measure C'!$C$4:$C$27</c:f>
              <c:numCache>
                <c:formatCode>0</c:formatCode>
                <c:ptCount val="24"/>
                <c:pt idx="0">
                  <c:v>65</c:v>
                </c:pt>
                <c:pt idx="1">
                  <c:v>64</c:v>
                </c:pt>
                <c:pt idx="2">
                  <c:v>64</c:v>
                </c:pt>
                <c:pt idx="3">
                  <c:v>63</c:v>
                </c:pt>
                <c:pt idx="4">
                  <c:v>62</c:v>
                </c:pt>
                <c:pt idx="5">
                  <c:v>62</c:v>
                </c:pt>
                <c:pt idx="6">
                  <c:v>61</c:v>
                </c:pt>
                <c:pt idx="7">
                  <c:v>61</c:v>
                </c:pt>
                <c:pt idx="8">
                  <c:v>61</c:v>
                </c:pt>
                <c:pt idx="9">
                  <c:v>60</c:v>
                </c:pt>
                <c:pt idx="10">
                  <c:v>60</c:v>
                </c:pt>
                <c:pt idx="11">
                  <c:v>60</c:v>
                </c:pt>
                <c:pt idx="12">
                  <c:v>60</c:v>
                </c:pt>
                <c:pt idx="13">
                  <c:v>60</c:v>
                </c:pt>
                <c:pt idx="14">
                  <c:v>59</c:v>
                </c:pt>
                <c:pt idx="15">
                  <c:v>60</c:v>
                </c:pt>
                <c:pt idx="16">
                  <c:v>59</c:v>
                </c:pt>
                <c:pt idx="17">
                  <c:v>59</c:v>
                </c:pt>
                <c:pt idx="18">
                  <c:v>58</c:v>
                </c:pt>
                <c:pt idx="19">
                  <c:v>58</c:v>
                </c:pt>
                <c:pt idx="20">
                  <c:v>57</c:v>
                </c:pt>
                <c:pt idx="21">
                  <c:v>56</c:v>
                </c:pt>
                <c:pt idx="22">
                  <c:v>56</c:v>
                </c:pt>
                <c:pt idx="23">
                  <c:v>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06F-4EBF-9180-D6F41BBB5639}"/>
            </c:ext>
          </c:extLst>
        </c:ser>
        <c:ser>
          <c:idx val="4"/>
          <c:order val="2"/>
          <c:tx>
            <c:v>Scenario 2 (30-Year)</c:v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2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06F-4EBF-9180-D6F41BBB56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'FresnoCOG Measure C'!$A$4:$A$27</c:f>
              <c:numCache>
                <c:formatCode>General</c:formatCode>
                <c:ptCount val="24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  <c:pt idx="5">
                  <c:v>2031</c:v>
                </c:pt>
                <c:pt idx="6">
                  <c:v>2032</c:v>
                </c:pt>
                <c:pt idx="7">
                  <c:v>2033</c:v>
                </c:pt>
                <c:pt idx="8">
                  <c:v>2034</c:v>
                </c:pt>
                <c:pt idx="9">
                  <c:v>2035</c:v>
                </c:pt>
                <c:pt idx="10">
                  <c:v>2036</c:v>
                </c:pt>
                <c:pt idx="11">
                  <c:v>2037</c:v>
                </c:pt>
                <c:pt idx="12">
                  <c:v>2038</c:v>
                </c:pt>
                <c:pt idx="13">
                  <c:v>2039</c:v>
                </c:pt>
                <c:pt idx="14">
                  <c:v>2040</c:v>
                </c:pt>
                <c:pt idx="15">
                  <c:v>2041</c:v>
                </c:pt>
                <c:pt idx="16">
                  <c:v>2042</c:v>
                </c:pt>
                <c:pt idx="17">
                  <c:v>2043</c:v>
                </c:pt>
                <c:pt idx="18">
                  <c:v>2044</c:v>
                </c:pt>
                <c:pt idx="19">
                  <c:v>2045</c:v>
                </c:pt>
                <c:pt idx="20">
                  <c:v>2046</c:v>
                </c:pt>
                <c:pt idx="21">
                  <c:v>2047</c:v>
                </c:pt>
                <c:pt idx="22">
                  <c:v>2048</c:v>
                </c:pt>
                <c:pt idx="23">
                  <c:v>2049</c:v>
                </c:pt>
              </c:numCache>
            </c:numRef>
          </c:cat>
          <c:val>
            <c:numRef>
              <c:f>'FresnoCOG Measure C'!$G$4:$G$27</c:f>
              <c:numCache>
                <c:formatCode>0</c:formatCode>
                <c:ptCount val="24"/>
                <c:pt idx="0">
                  <c:v>65</c:v>
                </c:pt>
                <c:pt idx="1">
                  <c:v>64</c:v>
                </c:pt>
                <c:pt idx="2">
                  <c:v>64</c:v>
                </c:pt>
                <c:pt idx="3">
                  <c:v>63</c:v>
                </c:pt>
                <c:pt idx="4">
                  <c:v>62</c:v>
                </c:pt>
                <c:pt idx="5">
                  <c:v>62</c:v>
                </c:pt>
                <c:pt idx="6">
                  <c:v>61</c:v>
                </c:pt>
                <c:pt idx="7">
                  <c:v>61</c:v>
                </c:pt>
                <c:pt idx="8">
                  <c:v>61</c:v>
                </c:pt>
                <c:pt idx="9">
                  <c:v>60</c:v>
                </c:pt>
                <c:pt idx="10">
                  <c:v>60</c:v>
                </c:pt>
                <c:pt idx="11">
                  <c:v>60</c:v>
                </c:pt>
                <c:pt idx="12">
                  <c:v>60</c:v>
                </c:pt>
                <c:pt idx="13">
                  <c:v>60</c:v>
                </c:pt>
                <c:pt idx="14">
                  <c:v>59</c:v>
                </c:pt>
                <c:pt idx="15">
                  <c:v>60</c:v>
                </c:pt>
                <c:pt idx="16">
                  <c:v>59</c:v>
                </c:pt>
                <c:pt idx="17">
                  <c:v>59</c:v>
                </c:pt>
                <c:pt idx="18">
                  <c:v>58</c:v>
                </c:pt>
                <c:pt idx="19">
                  <c:v>58</c:v>
                </c:pt>
                <c:pt idx="20">
                  <c:v>57</c:v>
                </c:pt>
                <c:pt idx="21">
                  <c:v>57</c:v>
                </c:pt>
                <c:pt idx="22">
                  <c:v>56</c:v>
                </c:pt>
                <c:pt idx="23">
                  <c:v>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06F-4EBF-9180-D6F41BBB5639}"/>
            </c:ext>
          </c:extLst>
        </c:ser>
        <c:ser>
          <c:idx val="2"/>
          <c:order val="3"/>
          <c:tx>
            <c:v>Scenario 3 (50%)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23"/>
              <c:layout>
                <c:manualLayout>
                  <c:x val="-1.5118655807729696E-2"/>
                  <c:y val="9.0306005811581734E-3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06F-4EBF-9180-D6F41BBB56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'FresnoCOG Measure C'!$A$4:$A$27</c:f>
              <c:numCache>
                <c:formatCode>General</c:formatCode>
                <c:ptCount val="24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  <c:pt idx="5">
                  <c:v>2031</c:v>
                </c:pt>
                <c:pt idx="6">
                  <c:v>2032</c:v>
                </c:pt>
                <c:pt idx="7">
                  <c:v>2033</c:v>
                </c:pt>
                <c:pt idx="8">
                  <c:v>2034</c:v>
                </c:pt>
                <c:pt idx="9">
                  <c:v>2035</c:v>
                </c:pt>
                <c:pt idx="10">
                  <c:v>2036</c:v>
                </c:pt>
                <c:pt idx="11">
                  <c:v>2037</c:v>
                </c:pt>
                <c:pt idx="12">
                  <c:v>2038</c:v>
                </c:pt>
                <c:pt idx="13">
                  <c:v>2039</c:v>
                </c:pt>
                <c:pt idx="14">
                  <c:v>2040</c:v>
                </c:pt>
                <c:pt idx="15">
                  <c:v>2041</c:v>
                </c:pt>
                <c:pt idx="16">
                  <c:v>2042</c:v>
                </c:pt>
                <c:pt idx="17">
                  <c:v>2043</c:v>
                </c:pt>
                <c:pt idx="18">
                  <c:v>2044</c:v>
                </c:pt>
                <c:pt idx="19">
                  <c:v>2045</c:v>
                </c:pt>
                <c:pt idx="20">
                  <c:v>2046</c:v>
                </c:pt>
                <c:pt idx="21">
                  <c:v>2047</c:v>
                </c:pt>
                <c:pt idx="22">
                  <c:v>2048</c:v>
                </c:pt>
                <c:pt idx="23">
                  <c:v>2049</c:v>
                </c:pt>
              </c:numCache>
            </c:numRef>
          </c:cat>
          <c:val>
            <c:numRef>
              <c:f>'FresnoCOG Measure C'!$E$4:$E$27</c:f>
              <c:numCache>
                <c:formatCode>0</c:formatCode>
                <c:ptCount val="24"/>
                <c:pt idx="0">
                  <c:v>65</c:v>
                </c:pt>
                <c:pt idx="1">
                  <c:v>65</c:v>
                </c:pt>
                <c:pt idx="2">
                  <c:v>64</c:v>
                </c:pt>
                <c:pt idx="3">
                  <c:v>64</c:v>
                </c:pt>
                <c:pt idx="4">
                  <c:v>63</c:v>
                </c:pt>
                <c:pt idx="5">
                  <c:v>63</c:v>
                </c:pt>
                <c:pt idx="6">
                  <c:v>63</c:v>
                </c:pt>
                <c:pt idx="7">
                  <c:v>63</c:v>
                </c:pt>
                <c:pt idx="8">
                  <c:v>63</c:v>
                </c:pt>
                <c:pt idx="9">
                  <c:v>63</c:v>
                </c:pt>
                <c:pt idx="10">
                  <c:v>63</c:v>
                </c:pt>
                <c:pt idx="11">
                  <c:v>63</c:v>
                </c:pt>
                <c:pt idx="12">
                  <c:v>64</c:v>
                </c:pt>
                <c:pt idx="13">
                  <c:v>64</c:v>
                </c:pt>
                <c:pt idx="14">
                  <c:v>64</c:v>
                </c:pt>
                <c:pt idx="15">
                  <c:v>65</c:v>
                </c:pt>
                <c:pt idx="16">
                  <c:v>64</c:v>
                </c:pt>
                <c:pt idx="17">
                  <c:v>64</c:v>
                </c:pt>
                <c:pt idx="18">
                  <c:v>63</c:v>
                </c:pt>
                <c:pt idx="19">
                  <c:v>63</c:v>
                </c:pt>
                <c:pt idx="20">
                  <c:v>63</c:v>
                </c:pt>
                <c:pt idx="21">
                  <c:v>62</c:v>
                </c:pt>
                <c:pt idx="22">
                  <c:v>61</c:v>
                </c:pt>
                <c:pt idx="23">
                  <c:v>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906F-4EBF-9180-D6F41BBB5639}"/>
            </c:ext>
          </c:extLst>
        </c:ser>
        <c:ser>
          <c:idx val="6"/>
          <c:order val="4"/>
          <c:tx>
            <c:v>Scenario 4 (50%)</c:v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2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06F-4EBF-9180-D6F41BBB56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'FresnoCOG Measure C'!$A$4:$A$27</c:f>
              <c:numCache>
                <c:formatCode>General</c:formatCode>
                <c:ptCount val="24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  <c:pt idx="5">
                  <c:v>2031</c:v>
                </c:pt>
                <c:pt idx="6">
                  <c:v>2032</c:v>
                </c:pt>
                <c:pt idx="7">
                  <c:v>2033</c:v>
                </c:pt>
                <c:pt idx="8">
                  <c:v>2034</c:v>
                </c:pt>
                <c:pt idx="9">
                  <c:v>2035</c:v>
                </c:pt>
                <c:pt idx="10">
                  <c:v>2036</c:v>
                </c:pt>
                <c:pt idx="11">
                  <c:v>2037</c:v>
                </c:pt>
                <c:pt idx="12">
                  <c:v>2038</c:v>
                </c:pt>
                <c:pt idx="13">
                  <c:v>2039</c:v>
                </c:pt>
                <c:pt idx="14">
                  <c:v>2040</c:v>
                </c:pt>
                <c:pt idx="15">
                  <c:v>2041</c:v>
                </c:pt>
                <c:pt idx="16">
                  <c:v>2042</c:v>
                </c:pt>
                <c:pt idx="17">
                  <c:v>2043</c:v>
                </c:pt>
                <c:pt idx="18">
                  <c:v>2044</c:v>
                </c:pt>
                <c:pt idx="19">
                  <c:v>2045</c:v>
                </c:pt>
                <c:pt idx="20">
                  <c:v>2046</c:v>
                </c:pt>
                <c:pt idx="21">
                  <c:v>2047</c:v>
                </c:pt>
                <c:pt idx="22">
                  <c:v>2048</c:v>
                </c:pt>
                <c:pt idx="23">
                  <c:v>2049</c:v>
                </c:pt>
              </c:numCache>
            </c:numRef>
          </c:cat>
          <c:val>
            <c:numRef>
              <c:f>'FresnoCOG Measure C'!$I$4:$I$27</c:f>
              <c:numCache>
                <c:formatCode>0</c:formatCode>
                <c:ptCount val="24"/>
                <c:pt idx="0">
                  <c:v>65</c:v>
                </c:pt>
                <c:pt idx="1">
                  <c:v>65</c:v>
                </c:pt>
                <c:pt idx="2">
                  <c:v>64</c:v>
                </c:pt>
                <c:pt idx="3">
                  <c:v>64</c:v>
                </c:pt>
                <c:pt idx="4">
                  <c:v>63</c:v>
                </c:pt>
                <c:pt idx="5">
                  <c:v>63</c:v>
                </c:pt>
                <c:pt idx="6">
                  <c:v>63</c:v>
                </c:pt>
                <c:pt idx="7">
                  <c:v>63</c:v>
                </c:pt>
                <c:pt idx="8">
                  <c:v>63</c:v>
                </c:pt>
                <c:pt idx="9">
                  <c:v>63</c:v>
                </c:pt>
                <c:pt idx="10">
                  <c:v>63</c:v>
                </c:pt>
                <c:pt idx="11">
                  <c:v>63</c:v>
                </c:pt>
                <c:pt idx="12">
                  <c:v>64</c:v>
                </c:pt>
                <c:pt idx="13">
                  <c:v>64</c:v>
                </c:pt>
                <c:pt idx="14">
                  <c:v>64</c:v>
                </c:pt>
                <c:pt idx="15">
                  <c:v>65</c:v>
                </c:pt>
                <c:pt idx="16">
                  <c:v>64</c:v>
                </c:pt>
                <c:pt idx="17">
                  <c:v>64</c:v>
                </c:pt>
                <c:pt idx="18">
                  <c:v>63</c:v>
                </c:pt>
                <c:pt idx="19">
                  <c:v>63</c:v>
                </c:pt>
                <c:pt idx="20">
                  <c:v>63</c:v>
                </c:pt>
                <c:pt idx="21">
                  <c:v>62</c:v>
                </c:pt>
                <c:pt idx="22">
                  <c:v>62</c:v>
                </c:pt>
                <c:pt idx="23">
                  <c:v>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906F-4EBF-9180-D6F41BBB5639}"/>
            </c:ext>
          </c:extLst>
        </c:ser>
        <c:ser>
          <c:idx val="3"/>
          <c:order val="5"/>
          <c:tx>
            <c:v>Scenario 3 (60%)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23"/>
              <c:layout>
                <c:manualLayout>
                  <c:x val="-0.10624858823234155"/>
                  <c:y val="-8.1275405230424383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06F-4EBF-9180-D6F41BBB56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'FresnoCOG Measure C'!$A$4:$A$27</c:f>
              <c:numCache>
                <c:formatCode>General</c:formatCode>
                <c:ptCount val="24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  <c:pt idx="5">
                  <c:v>2031</c:v>
                </c:pt>
                <c:pt idx="6">
                  <c:v>2032</c:v>
                </c:pt>
                <c:pt idx="7">
                  <c:v>2033</c:v>
                </c:pt>
                <c:pt idx="8">
                  <c:v>2034</c:v>
                </c:pt>
                <c:pt idx="9">
                  <c:v>2035</c:v>
                </c:pt>
                <c:pt idx="10">
                  <c:v>2036</c:v>
                </c:pt>
                <c:pt idx="11">
                  <c:v>2037</c:v>
                </c:pt>
                <c:pt idx="12">
                  <c:v>2038</c:v>
                </c:pt>
                <c:pt idx="13">
                  <c:v>2039</c:v>
                </c:pt>
                <c:pt idx="14">
                  <c:v>2040</c:v>
                </c:pt>
                <c:pt idx="15">
                  <c:v>2041</c:v>
                </c:pt>
                <c:pt idx="16">
                  <c:v>2042</c:v>
                </c:pt>
                <c:pt idx="17">
                  <c:v>2043</c:v>
                </c:pt>
                <c:pt idx="18">
                  <c:v>2044</c:v>
                </c:pt>
                <c:pt idx="19">
                  <c:v>2045</c:v>
                </c:pt>
                <c:pt idx="20">
                  <c:v>2046</c:v>
                </c:pt>
                <c:pt idx="21">
                  <c:v>2047</c:v>
                </c:pt>
                <c:pt idx="22">
                  <c:v>2048</c:v>
                </c:pt>
                <c:pt idx="23">
                  <c:v>2049</c:v>
                </c:pt>
              </c:numCache>
            </c:numRef>
          </c:cat>
          <c:val>
            <c:numRef>
              <c:f>'FresnoCOG Measure C'!$F$4:$F$27</c:f>
              <c:numCache>
                <c:formatCode>0</c:formatCode>
                <c:ptCount val="24"/>
                <c:pt idx="0">
                  <c:v>65</c:v>
                </c:pt>
                <c:pt idx="1">
                  <c:v>65</c:v>
                </c:pt>
                <c:pt idx="2">
                  <c:v>64</c:v>
                </c:pt>
                <c:pt idx="3">
                  <c:v>64</c:v>
                </c:pt>
                <c:pt idx="4">
                  <c:v>64</c:v>
                </c:pt>
                <c:pt idx="5">
                  <c:v>64</c:v>
                </c:pt>
                <c:pt idx="6">
                  <c:v>64</c:v>
                </c:pt>
                <c:pt idx="7">
                  <c:v>64</c:v>
                </c:pt>
                <c:pt idx="8">
                  <c:v>64</c:v>
                </c:pt>
                <c:pt idx="9">
                  <c:v>65</c:v>
                </c:pt>
                <c:pt idx="10">
                  <c:v>65</c:v>
                </c:pt>
                <c:pt idx="11">
                  <c:v>65</c:v>
                </c:pt>
                <c:pt idx="12">
                  <c:v>66</c:v>
                </c:pt>
                <c:pt idx="13">
                  <c:v>67</c:v>
                </c:pt>
                <c:pt idx="14">
                  <c:v>67</c:v>
                </c:pt>
                <c:pt idx="15">
                  <c:v>67</c:v>
                </c:pt>
                <c:pt idx="16">
                  <c:v>67</c:v>
                </c:pt>
                <c:pt idx="17">
                  <c:v>66</c:v>
                </c:pt>
                <c:pt idx="18">
                  <c:v>66</c:v>
                </c:pt>
                <c:pt idx="19">
                  <c:v>66</c:v>
                </c:pt>
                <c:pt idx="20">
                  <c:v>65</c:v>
                </c:pt>
                <c:pt idx="21">
                  <c:v>64</c:v>
                </c:pt>
                <c:pt idx="22">
                  <c:v>64</c:v>
                </c:pt>
                <c:pt idx="23">
                  <c:v>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906F-4EBF-9180-D6F41BBB5639}"/>
            </c:ext>
          </c:extLst>
        </c:ser>
        <c:ser>
          <c:idx val="7"/>
          <c:order val="6"/>
          <c:tx>
            <c:v>Scenario 4 (60%)</c:v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2096496949758536E-2"/>
                  <c:y val="-2.93494518887643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 Light" panose="020F0302020204030204" pitchFamily="34" charset="0"/>
                      <a:ea typeface="Calibri Light" panose="020F0302020204030204" pitchFamily="34" charset="0"/>
                      <a:cs typeface="Calibri Light" panose="020F030202020403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06F-4EBF-9180-D6F41BBB5639}"/>
                </c:ext>
              </c:extLst>
            </c:dLbl>
            <c:dLbl>
              <c:idx val="23"/>
              <c:layout>
                <c:manualLayout>
                  <c:x val="-1.1382855187910422E-2"/>
                  <c:y val="-0.1363668685041450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 Light" panose="020F0302020204030204" pitchFamily="34" charset="0"/>
                      <a:ea typeface="Calibri Light" panose="020F0302020204030204" pitchFamily="34" charset="0"/>
                      <a:cs typeface="Calibri Light" panose="020F030202020403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06F-4EBF-9180-D6F41BBB5639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'FresnoCOG Measure C'!$A$4:$A$27</c:f>
              <c:numCache>
                <c:formatCode>General</c:formatCode>
                <c:ptCount val="24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  <c:pt idx="5">
                  <c:v>2031</c:v>
                </c:pt>
                <c:pt idx="6">
                  <c:v>2032</c:v>
                </c:pt>
                <c:pt idx="7">
                  <c:v>2033</c:v>
                </c:pt>
                <c:pt idx="8">
                  <c:v>2034</c:v>
                </c:pt>
                <c:pt idx="9">
                  <c:v>2035</c:v>
                </c:pt>
                <c:pt idx="10">
                  <c:v>2036</c:v>
                </c:pt>
                <c:pt idx="11">
                  <c:v>2037</c:v>
                </c:pt>
                <c:pt idx="12">
                  <c:v>2038</c:v>
                </c:pt>
                <c:pt idx="13">
                  <c:v>2039</c:v>
                </c:pt>
                <c:pt idx="14">
                  <c:v>2040</c:v>
                </c:pt>
                <c:pt idx="15">
                  <c:v>2041</c:v>
                </c:pt>
                <c:pt idx="16">
                  <c:v>2042</c:v>
                </c:pt>
                <c:pt idx="17">
                  <c:v>2043</c:v>
                </c:pt>
                <c:pt idx="18">
                  <c:v>2044</c:v>
                </c:pt>
                <c:pt idx="19">
                  <c:v>2045</c:v>
                </c:pt>
                <c:pt idx="20">
                  <c:v>2046</c:v>
                </c:pt>
                <c:pt idx="21">
                  <c:v>2047</c:v>
                </c:pt>
                <c:pt idx="22">
                  <c:v>2048</c:v>
                </c:pt>
                <c:pt idx="23">
                  <c:v>2049</c:v>
                </c:pt>
              </c:numCache>
            </c:numRef>
          </c:cat>
          <c:val>
            <c:numRef>
              <c:f>'FresnoCOG Measure C'!$J$4:$J$27</c:f>
              <c:numCache>
                <c:formatCode>0</c:formatCode>
                <c:ptCount val="24"/>
                <c:pt idx="0">
                  <c:v>65</c:v>
                </c:pt>
                <c:pt idx="1">
                  <c:v>65</c:v>
                </c:pt>
                <c:pt idx="2">
                  <c:v>64</c:v>
                </c:pt>
                <c:pt idx="3">
                  <c:v>64</c:v>
                </c:pt>
                <c:pt idx="4">
                  <c:v>64</c:v>
                </c:pt>
                <c:pt idx="5">
                  <c:v>64</c:v>
                </c:pt>
                <c:pt idx="6">
                  <c:v>64</c:v>
                </c:pt>
                <c:pt idx="7">
                  <c:v>64</c:v>
                </c:pt>
                <c:pt idx="8">
                  <c:v>64</c:v>
                </c:pt>
                <c:pt idx="9">
                  <c:v>65</c:v>
                </c:pt>
                <c:pt idx="10">
                  <c:v>65</c:v>
                </c:pt>
                <c:pt idx="11">
                  <c:v>65</c:v>
                </c:pt>
                <c:pt idx="12">
                  <c:v>66</c:v>
                </c:pt>
                <c:pt idx="13">
                  <c:v>67</c:v>
                </c:pt>
                <c:pt idx="14">
                  <c:v>67</c:v>
                </c:pt>
                <c:pt idx="15">
                  <c:v>67</c:v>
                </c:pt>
                <c:pt idx="16">
                  <c:v>67</c:v>
                </c:pt>
                <c:pt idx="17">
                  <c:v>66</c:v>
                </c:pt>
                <c:pt idx="18">
                  <c:v>66</c:v>
                </c:pt>
                <c:pt idx="19">
                  <c:v>66</c:v>
                </c:pt>
                <c:pt idx="20">
                  <c:v>65</c:v>
                </c:pt>
                <c:pt idx="21">
                  <c:v>65</c:v>
                </c:pt>
                <c:pt idx="22">
                  <c:v>65</c:v>
                </c:pt>
                <c:pt idx="23">
                  <c:v>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906F-4EBF-9180-D6F41BBB56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70858720"/>
        <c:axId val="1870868800"/>
      </c:lineChart>
      <c:catAx>
        <c:axId val="18708587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US"/>
          </a:p>
        </c:txPr>
        <c:crossAx val="1870868800"/>
        <c:crosses val="autoZero"/>
        <c:auto val="1"/>
        <c:lblAlgn val="ctr"/>
        <c:lblOffset val="100"/>
        <c:noMultiLvlLbl val="0"/>
      </c:catAx>
      <c:valAx>
        <c:axId val="1870868800"/>
        <c:scaling>
          <c:orientation val="minMax"/>
          <c:max val="100"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pPr>
                <a:r>
                  <a:rPr lang="en-US"/>
                  <a:t>PCI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US"/>
          </a:p>
        </c:txPr>
        <c:crossAx val="1870858720"/>
        <c:crosses val="autoZero"/>
        <c:crossBetween val="between"/>
      </c:valAx>
      <c:spPr>
        <a:noFill/>
        <a:ln>
          <a:solidFill>
            <a:schemeClr val="bg1">
              <a:lumMod val="85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0.10553350146863151"/>
          <c:y val="5.1591124812098148E-2"/>
          <c:w val="0.80784490658346486"/>
          <c:h val="0.135171202765781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="1"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8"/>
          <c:order val="0"/>
          <c:tx>
            <c:v>Scenario 1</c:v>
          </c:tx>
          <c:spPr>
            <a:solidFill>
              <a:srgbClr val="EE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'FresnoCOG Measure C'!$A$36:$A$41</c:f>
              <c:numCache>
                <c:formatCode>General</c:formatCode>
                <c:ptCount val="6"/>
                <c:pt idx="0">
                  <c:v>2025</c:v>
                </c:pt>
                <c:pt idx="1">
                  <c:v>2030</c:v>
                </c:pt>
                <c:pt idx="2">
                  <c:v>2035</c:v>
                </c:pt>
                <c:pt idx="3">
                  <c:v>2040</c:v>
                </c:pt>
                <c:pt idx="4">
                  <c:v>2045</c:v>
                </c:pt>
                <c:pt idx="5">
                  <c:v>2049</c:v>
                </c:pt>
              </c:numCache>
            </c:numRef>
          </c:cat>
          <c:val>
            <c:numRef>
              <c:f>'FresnoCOG Measure C'!$M$36:$M$41</c:f>
              <c:numCache>
                <c:formatCode>_("$"* #,##0.0_);_("$"* \(#,##0.0\);_("$"* "-"??_);_(@_)</c:formatCode>
                <c:ptCount val="6"/>
                <c:pt idx="0">
                  <c:v>1.6</c:v>
                </c:pt>
                <c:pt idx="1">
                  <c:v>2</c:v>
                </c:pt>
                <c:pt idx="2">
                  <c:v>2.4</c:v>
                </c:pt>
                <c:pt idx="3">
                  <c:v>2.8</c:v>
                </c:pt>
                <c:pt idx="4">
                  <c:v>4.0999999999999996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81-4D4F-A870-558E276BE2F0}"/>
            </c:ext>
          </c:extLst>
        </c:ser>
        <c:ser>
          <c:idx val="1"/>
          <c:order val="1"/>
          <c:tx>
            <c:v>Scenario 2</c:v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E81-4D4F-A870-558E276BE2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'FresnoCOG Measure C'!$R$36:$R$41</c:f>
              <c:numCache>
                <c:formatCode>_("$"* #,##0.0_);_("$"* \(#,##0.0\);_("$"* "-"??_);_(@_)</c:formatCode>
                <c:ptCount val="6"/>
                <c:pt idx="0">
                  <c:v>1.6</c:v>
                </c:pt>
                <c:pt idx="1">
                  <c:v>1.8</c:v>
                </c:pt>
                <c:pt idx="2">
                  <c:v>1.9</c:v>
                </c:pt>
                <c:pt idx="3">
                  <c:v>2</c:v>
                </c:pt>
                <c:pt idx="4">
                  <c:v>2.8</c:v>
                </c:pt>
                <c:pt idx="5">
                  <c:v>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81-4D4F-A870-558E276BE2F0}"/>
            </c:ext>
          </c:extLst>
        </c:ser>
        <c:ser>
          <c:idx val="4"/>
          <c:order val="2"/>
          <c:tx>
            <c:v>Scenario 3</c:v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E81-4D4F-A870-558E276BE2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'FresnoCOG Measure C'!$A$36:$A$41</c:f>
              <c:numCache>
                <c:formatCode>General</c:formatCode>
                <c:ptCount val="6"/>
                <c:pt idx="0">
                  <c:v>2025</c:v>
                </c:pt>
                <c:pt idx="1">
                  <c:v>2030</c:v>
                </c:pt>
                <c:pt idx="2">
                  <c:v>2035</c:v>
                </c:pt>
                <c:pt idx="3">
                  <c:v>2040</c:v>
                </c:pt>
                <c:pt idx="4">
                  <c:v>2045</c:v>
                </c:pt>
                <c:pt idx="5">
                  <c:v>2049</c:v>
                </c:pt>
              </c:numCache>
            </c:numRef>
          </c:cat>
          <c:val>
            <c:numRef>
              <c:f>'FresnoCOG Measure C'!$Q$36:$Q$41</c:f>
              <c:numCache>
                <c:formatCode>_("$"* #,##0.0_);_("$"* \(#,##0.0\);_("$"* "-"??_);_(@_)</c:formatCode>
                <c:ptCount val="6"/>
                <c:pt idx="0">
                  <c:v>1.6</c:v>
                </c:pt>
                <c:pt idx="1">
                  <c:v>1.7</c:v>
                </c:pt>
                <c:pt idx="2">
                  <c:v>1.5</c:v>
                </c:pt>
                <c:pt idx="3">
                  <c:v>1.1000000000000001</c:v>
                </c:pt>
                <c:pt idx="4">
                  <c:v>1.7</c:v>
                </c:pt>
                <c:pt idx="5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E81-4D4F-A870-558E276BE2F0}"/>
            </c:ext>
          </c:extLst>
        </c:ser>
        <c:ser>
          <c:idx val="0"/>
          <c:order val="3"/>
          <c:tx>
            <c:v>Scenario 4</c:v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E81-4D4F-A870-558E276BE2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'FresnoCOG Measure C'!$A$36:$A$41</c:f>
              <c:numCache>
                <c:formatCode>General</c:formatCode>
                <c:ptCount val="6"/>
                <c:pt idx="0">
                  <c:v>2025</c:v>
                </c:pt>
                <c:pt idx="1">
                  <c:v>2030</c:v>
                </c:pt>
                <c:pt idx="2">
                  <c:v>2035</c:v>
                </c:pt>
                <c:pt idx="3">
                  <c:v>2040</c:v>
                </c:pt>
                <c:pt idx="4">
                  <c:v>2045</c:v>
                </c:pt>
                <c:pt idx="5">
                  <c:v>2049</c:v>
                </c:pt>
              </c:numCache>
            </c:numRef>
          </c:cat>
          <c:val>
            <c:numRef>
              <c:f>'FresnoCOG Measure C'!$U$36:$U$41</c:f>
              <c:numCache>
                <c:formatCode>_("$"* #,##0.0_);_("$"* \(#,##0.0\);_("$"* "-"??_);_(@_)</c:formatCode>
                <c:ptCount val="6"/>
                <c:pt idx="0">
                  <c:v>1.6</c:v>
                </c:pt>
                <c:pt idx="1">
                  <c:v>1.7</c:v>
                </c:pt>
                <c:pt idx="2">
                  <c:v>1.5</c:v>
                </c:pt>
                <c:pt idx="3">
                  <c:v>1.1000000000000001</c:v>
                </c:pt>
                <c:pt idx="4">
                  <c:v>1.7</c:v>
                </c:pt>
                <c:pt idx="5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E81-4D4F-A870-558E276BE2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68253792"/>
        <c:axId val="68254272"/>
      </c:barChart>
      <c:catAx>
        <c:axId val="682537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US"/>
          </a:p>
        </c:txPr>
        <c:crossAx val="68254272"/>
        <c:crosses val="autoZero"/>
        <c:auto val="1"/>
        <c:lblAlgn val="ctr"/>
        <c:lblOffset val="100"/>
        <c:noMultiLvlLbl val="0"/>
      </c:catAx>
      <c:valAx>
        <c:axId val="68254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pPr>
                <a:r>
                  <a:rPr lang="en-US"/>
                  <a:t>Unfunded maintenance ($ billion)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pPr>
              <a:endParaRPr lang="en-US"/>
            </a:p>
          </c:txPr>
        </c:title>
        <c:numFmt formatCode="_(&quot;$&quot;* #,##0.0_);_(&quot;$&quot;* \(#,##0.0\);_(&quot;$&quot;* &quot;-&quot;??_);_(@_)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US"/>
          </a:p>
        </c:txPr>
        <c:crossAx val="68253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989401289273902"/>
          <c:y val="0.11175146114881976"/>
          <c:w val="0.35707923705954059"/>
          <c:h val="3.90915254237288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 b="1"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1D9-48B8-89D6-024F33610AFF}"/>
              </c:ext>
            </c:extLst>
          </c:dPt>
          <c:dPt>
            <c:idx val="1"/>
            <c:bubble3D val="0"/>
            <c:spPr>
              <a:solidFill>
                <a:srgbClr val="EE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1D9-48B8-89D6-024F33610AFF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1D9-48B8-89D6-024F33610AFF}"/>
              </c:ext>
            </c:extLst>
          </c:dPt>
          <c:dLbls>
            <c:dLbl>
              <c:idx val="0"/>
              <c:layout>
                <c:manualLayout>
                  <c:x val="-0.12685475741732821"/>
                  <c:y val="0.1926424020778503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1D9-48B8-89D6-024F33610AFF}"/>
                </c:ext>
              </c:extLst>
            </c:dLbl>
            <c:dLbl>
              <c:idx val="1"/>
              <c:layout>
                <c:manualLayout>
                  <c:x val="-0.11370779436796334"/>
                  <c:y val="-0.2045293962629744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1D9-48B8-89D6-024F33610AFF}"/>
                </c:ext>
              </c:extLst>
            </c:dLbl>
            <c:dLbl>
              <c:idx val="2"/>
              <c:layout>
                <c:manualLayout>
                  <c:x val="0.16762174708059327"/>
                  <c:y val="0.174334779138144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1D9-48B8-89D6-024F33610A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'Future Funding Assumptions'!$C$10:$C$12</c:f>
              <c:strCache>
                <c:ptCount val="3"/>
                <c:pt idx="0">
                  <c:v>STBG</c:v>
                </c:pt>
                <c:pt idx="1">
                  <c:v>HUTA and RMRA (SB1)</c:v>
                </c:pt>
                <c:pt idx="2">
                  <c:v>Measure C</c:v>
                </c:pt>
              </c:strCache>
            </c:strRef>
          </c:cat>
          <c:val>
            <c:numRef>
              <c:f>'Future Funding Assumptions'!$D$10:$D$12</c:f>
              <c:numCache>
                <c:formatCode>"$"#,##0.00_);[Red]\("$"#,##0.00\)</c:formatCode>
                <c:ptCount val="3"/>
                <c:pt idx="0">
                  <c:v>23062565.800000001</c:v>
                </c:pt>
                <c:pt idx="1">
                  <c:v>104867507.98999999</c:v>
                </c:pt>
                <c:pt idx="2">
                  <c:v>34134181.780000001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1D9-48B8-89D6-024F33610A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953443861400528E-2"/>
          <c:y val="6.7818064965448122E-2"/>
          <c:w val="0.89572364094040757"/>
          <c:h val="0.7377028584021595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STBG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Sheet1!$A$2:$A$26</c:f>
              <c:strCache>
                <c:ptCount val="25"/>
                <c:pt idx="0">
                  <c:v>FY25-26</c:v>
                </c:pt>
                <c:pt idx="1">
                  <c:v>FY26-27</c:v>
                </c:pt>
                <c:pt idx="2">
                  <c:v>FY27-28</c:v>
                </c:pt>
                <c:pt idx="3">
                  <c:v>FY28-29</c:v>
                </c:pt>
                <c:pt idx="4">
                  <c:v>FY29-30</c:v>
                </c:pt>
                <c:pt idx="5">
                  <c:v>FY30-31</c:v>
                </c:pt>
                <c:pt idx="6">
                  <c:v>FY31-32</c:v>
                </c:pt>
                <c:pt idx="7">
                  <c:v>FY32-33</c:v>
                </c:pt>
                <c:pt idx="8">
                  <c:v>FY33-34</c:v>
                </c:pt>
                <c:pt idx="9">
                  <c:v>FY34-35</c:v>
                </c:pt>
                <c:pt idx="10">
                  <c:v>FY35-36</c:v>
                </c:pt>
                <c:pt idx="11">
                  <c:v>FY36-37</c:v>
                </c:pt>
                <c:pt idx="12">
                  <c:v>FY37-38</c:v>
                </c:pt>
                <c:pt idx="13">
                  <c:v>FY38-39</c:v>
                </c:pt>
                <c:pt idx="14">
                  <c:v>FY39-40</c:v>
                </c:pt>
                <c:pt idx="15">
                  <c:v>FY40-41</c:v>
                </c:pt>
                <c:pt idx="16">
                  <c:v>FY41-42</c:v>
                </c:pt>
                <c:pt idx="17">
                  <c:v>FY42-43</c:v>
                </c:pt>
                <c:pt idx="18">
                  <c:v>FY43-44</c:v>
                </c:pt>
                <c:pt idx="19">
                  <c:v>FY44-45</c:v>
                </c:pt>
                <c:pt idx="20">
                  <c:v>FY45-46</c:v>
                </c:pt>
                <c:pt idx="21">
                  <c:v>FY46-47</c:v>
                </c:pt>
                <c:pt idx="22">
                  <c:v>FY47-48</c:v>
                </c:pt>
                <c:pt idx="23">
                  <c:v>FY48-49</c:v>
                </c:pt>
                <c:pt idx="24">
                  <c:v>FY49-50</c:v>
                </c:pt>
              </c:strCache>
            </c:strRef>
          </c:cat>
          <c:val>
            <c:numRef>
              <c:f>Sheet1!$B$2:$B$26</c:f>
              <c:numCache>
                <c:formatCode>_("$"* #,##0.00_);_("$"* \(#,##0.00\);_("$"* "-"??_);_(@_)</c:formatCode>
                <c:ptCount val="25"/>
                <c:pt idx="0">
                  <c:v>23.1</c:v>
                </c:pt>
                <c:pt idx="1">
                  <c:v>23.8</c:v>
                </c:pt>
                <c:pt idx="2">
                  <c:v>24.5</c:v>
                </c:pt>
                <c:pt idx="3">
                  <c:v>25.2</c:v>
                </c:pt>
                <c:pt idx="4">
                  <c:v>26</c:v>
                </c:pt>
                <c:pt idx="5">
                  <c:v>26.7</c:v>
                </c:pt>
                <c:pt idx="6">
                  <c:v>27.5</c:v>
                </c:pt>
                <c:pt idx="7">
                  <c:v>28.4</c:v>
                </c:pt>
                <c:pt idx="8">
                  <c:v>29.2</c:v>
                </c:pt>
                <c:pt idx="9">
                  <c:v>30.1</c:v>
                </c:pt>
                <c:pt idx="10">
                  <c:v>31</c:v>
                </c:pt>
                <c:pt idx="11">
                  <c:v>31.9</c:v>
                </c:pt>
                <c:pt idx="12">
                  <c:v>32.9</c:v>
                </c:pt>
                <c:pt idx="13">
                  <c:v>33.9</c:v>
                </c:pt>
                <c:pt idx="14">
                  <c:v>34.9</c:v>
                </c:pt>
                <c:pt idx="15">
                  <c:v>35.9</c:v>
                </c:pt>
                <c:pt idx="16">
                  <c:v>37</c:v>
                </c:pt>
                <c:pt idx="17">
                  <c:v>38.1</c:v>
                </c:pt>
                <c:pt idx="18">
                  <c:v>39.299999999999997</c:v>
                </c:pt>
                <c:pt idx="19">
                  <c:v>40.4</c:v>
                </c:pt>
                <c:pt idx="20">
                  <c:v>41.7</c:v>
                </c:pt>
                <c:pt idx="21">
                  <c:v>42.9</c:v>
                </c:pt>
                <c:pt idx="22">
                  <c:v>44.2</c:v>
                </c:pt>
                <c:pt idx="23">
                  <c:v>45.5</c:v>
                </c:pt>
                <c:pt idx="24">
                  <c:v>46.9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6E-4611-81F4-AE21409CCBB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SB1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Sheet1!$A$2:$A$26</c:f>
              <c:strCache>
                <c:ptCount val="25"/>
                <c:pt idx="0">
                  <c:v>FY25-26</c:v>
                </c:pt>
                <c:pt idx="1">
                  <c:v>FY26-27</c:v>
                </c:pt>
                <c:pt idx="2">
                  <c:v>FY27-28</c:v>
                </c:pt>
                <c:pt idx="3">
                  <c:v>FY28-29</c:v>
                </c:pt>
                <c:pt idx="4">
                  <c:v>FY29-30</c:v>
                </c:pt>
                <c:pt idx="5">
                  <c:v>FY30-31</c:v>
                </c:pt>
                <c:pt idx="6">
                  <c:v>FY31-32</c:v>
                </c:pt>
                <c:pt idx="7">
                  <c:v>FY32-33</c:v>
                </c:pt>
                <c:pt idx="8">
                  <c:v>FY33-34</c:v>
                </c:pt>
                <c:pt idx="9">
                  <c:v>FY34-35</c:v>
                </c:pt>
                <c:pt idx="10">
                  <c:v>FY35-36</c:v>
                </c:pt>
                <c:pt idx="11">
                  <c:v>FY36-37</c:v>
                </c:pt>
                <c:pt idx="12">
                  <c:v>FY37-38</c:v>
                </c:pt>
                <c:pt idx="13">
                  <c:v>FY38-39</c:v>
                </c:pt>
                <c:pt idx="14">
                  <c:v>FY39-40</c:v>
                </c:pt>
                <c:pt idx="15">
                  <c:v>FY40-41</c:v>
                </c:pt>
                <c:pt idx="16">
                  <c:v>FY41-42</c:v>
                </c:pt>
                <c:pt idx="17">
                  <c:v>FY42-43</c:v>
                </c:pt>
                <c:pt idx="18">
                  <c:v>FY43-44</c:v>
                </c:pt>
                <c:pt idx="19">
                  <c:v>FY44-45</c:v>
                </c:pt>
                <c:pt idx="20">
                  <c:v>FY45-46</c:v>
                </c:pt>
                <c:pt idx="21">
                  <c:v>FY46-47</c:v>
                </c:pt>
                <c:pt idx="22">
                  <c:v>FY47-48</c:v>
                </c:pt>
                <c:pt idx="23">
                  <c:v>FY48-49</c:v>
                </c:pt>
                <c:pt idx="24">
                  <c:v>FY49-50</c:v>
                </c:pt>
              </c:strCache>
            </c:strRef>
          </c:cat>
          <c:val>
            <c:numRef>
              <c:f>Sheet1!$C$2:$C$26</c:f>
              <c:numCache>
                <c:formatCode>_("$"* #,##0.00_);_("$"* \(#,##0.00\);_("$"* "-"??_);_(@_)</c:formatCode>
                <c:ptCount val="25"/>
                <c:pt idx="0">
                  <c:v>104.9</c:v>
                </c:pt>
                <c:pt idx="1">
                  <c:v>98.6</c:v>
                </c:pt>
                <c:pt idx="2">
                  <c:v>92.7</c:v>
                </c:pt>
                <c:pt idx="3">
                  <c:v>87.1</c:v>
                </c:pt>
                <c:pt idx="4">
                  <c:v>81.900000000000006</c:v>
                </c:pt>
                <c:pt idx="5">
                  <c:v>77</c:v>
                </c:pt>
                <c:pt idx="6">
                  <c:v>72.3</c:v>
                </c:pt>
                <c:pt idx="7">
                  <c:v>68</c:v>
                </c:pt>
                <c:pt idx="8">
                  <c:v>63.9</c:v>
                </c:pt>
                <c:pt idx="9">
                  <c:v>60.1</c:v>
                </c:pt>
                <c:pt idx="10">
                  <c:v>60.1</c:v>
                </c:pt>
                <c:pt idx="11">
                  <c:v>60.1</c:v>
                </c:pt>
                <c:pt idx="12">
                  <c:v>60.1</c:v>
                </c:pt>
                <c:pt idx="13">
                  <c:v>60.1</c:v>
                </c:pt>
                <c:pt idx="14">
                  <c:v>60.1</c:v>
                </c:pt>
                <c:pt idx="15">
                  <c:v>60.1</c:v>
                </c:pt>
                <c:pt idx="16">
                  <c:v>60.1</c:v>
                </c:pt>
                <c:pt idx="17">
                  <c:v>60.1</c:v>
                </c:pt>
                <c:pt idx="18">
                  <c:v>60.1</c:v>
                </c:pt>
                <c:pt idx="19">
                  <c:v>60.1</c:v>
                </c:pt>
                <c:pt idx="20">
                  <c:v>60.1</c:v>
                </c:pt>
                <c:pt idx="21">
                  <c:v>60.1</c:v>
                </c:pt>
                <c:pt idx="22">
                  <c:v>60.1</c:v>
                </c:pt>
                <c:pt idx="23">
                  <c:v>60.1</c:v>
                </c:pt>
                <c:pt idx="24">
                  <c:v>60.1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6E-4611-81F4-AE21409CCBB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Current Measure 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Sheet1!$A$2:$A$26</c:f>
              <c:strCache>
                <c:ptCount val="25"/>
                <c:pt idx="0">
                  <c:v>FY25-26</c:v>
                </c:pt>
                <c:pt idx="1">
                  <c:v>FY26-27</c:v>
                </c:pt>
                <c:pt idx="2">
                  <c:v>FY27-28</c:v>
                </c:pt>
                <c:pt idx="3">
                  <c:v>FY28-29</c:v>
                </c:pt>
                <c:pt idx="4">
                  <c:v>FY29-30</c:v>
                </c:pt>
                <c:pt idx="5">
                  <c:v>FY30-31</c:v>
                </c:pt>
                <c:pt idx="6">
                  <c:v>FY31-32</c:v>
                </c:pt>
                <c:pt idx="7">
                  <c:v>FY32-33</c:v>
                </c:pt>
                <c:pt idx="8">
                  <c:v>FY33-34</c:v>
                </c:pt>
                <c:pt idx="9">
                  <c:v>FY34-35</c:v>
                </c:pt>
                <c:pt idx="10">
                  <c:v>FY35-36</c:v>
                </c:pt>
                <c:pt idx="11">
                  <c:v>FY36-37</c:v>
                </c:pt>
                <c:pt idx="12">
                  <c:v>FY37-38</c:v>
                </c:pt>
                <c:pt idx="13">
                  <c:v>FY38-39</c:v>
                </c:pt>
                <c:pt idx="14">
                  <c:v>FY39-40</c:v>
                </c:pt>
                <c:pt idx="15">
                  <c:v>FY40-41</c:v>
                </c:pt>
                <c:pt idx="16">
                  <c:v>FY41-42</c:v>
                </c:pt>
                <c:pt idx="17">
                  <c:v>FY42-43</c:v>
                </c:pt>
                <c:pt idx="18">
                  <c:v>FY43-44</c:v>
                </c:pt>
                <c:pt idx="19">
                  <c:v>FY44-45</c:v>
                </c:pt>
                <c:pt idx="20">
                  <c:v>FY45-46</c:v>
                </c:pt>
                <c:pt idx="21">
                  <c:v>FY46-47</c:v>
                </c:pt>
                <c:pt idx="22">
                  <c:v>FY47-48</c:v>
                </c:pt>
                <c:pt idx="23">
                  <c:v>FY48-49</c:v>
                </c:pt>
                <c:pt idx="24">
                  <c:v>FY49-50</c:v>
                </c:pt>
              </c:strCache>
            </c:strRef>
          </c:cat>
          <c:val>
            <c:numRef>
              <c:f>Sheet1!$D$2:$D$26</c:f>
              <c:numCache>
                <c:formatCode>_("$"* #,##0.00_);_("$"* \(#,##0.00\);_("$"* "-"??_);_(@_)</c:formatCode>
                <c:ptCount val="25"/>
                <c:pt idx="0">
                  <c:v>34.1</c:v>
                </c:pt>
                <c:pt idx="1">
                  <c:v>34.1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6E-4611-81F4-AE21409CCBB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30% Over 20 Years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Sheet1!$A$2:$A$26</c:f>
              <c:strCache>
                <c:ptCount val="25"/>
                <c:pt idx="0">
                  <c:v>FY25-26</c:v>
                </c:pt>
                <c:pt idx="1">
                  <c:v>FY26-27</c:v>
                </c:pt>
                <c:pt idx="2">
                  <c:v>FY27-28</c:v>
                </c:pt>
                <c:pt idx="3">
                  <c:v>FY28-29</c:v>
                </c:pt>
                <c:pt idx="4">
                  <c:v>FY29-30</c:v>
                </c:pt>
                <c:pt idx="5">
                  <c:v>FY30-31</c:v>
                </c:pt>
                <c:pt idx="6">
                  <c:v>FY31-32</c:v>
                </c:pt>
                <c:pt idx="7">
                  <c:v>FY32-33</c:v>
                </c:pt>
                <c:pt idx="8">
                  <c:v>FY33-34</c:v>
                </c:pt>
                <c:pt idx="9">
                  <c:v>FY34-35</c:v>
                </c:pt>
                <c:pt idx="10">
                  <c:v>FY35-36</c:v>
                </c:pt>
                <c:pt idx="11">
                  <c:v>FY36-37</c:v>
                </c:pt>
                <c:pt idx="12">
                  <c:v>FY37-38</c:v>
                </c:pt>
                <c:pt idx="13">
                  <c:v>FY38-39</c:v>
                </c:pt>
                <c:pt idx="14">
                  <c:v>FY39-40</c:v>
                </c:pt>
                <c:pt idx="15">
                  <c:v>FY40-41</c:v>
                </c:pt>
                <c:pt idx="16">
                  <c:v>FY41-42</c:v>
                </c:pt>
                <c:pt idx="17">
                  <c:v>FY42-43</c:v>
                </c:pt>
                <c:pt idx="18">
                  <c:v>FY43-44</c:v>
                </c:pt>
                <c:pt idx="19">
                  <c:v>FY44-45</c:v>
                </c:pt>
                <c:pt idx="20">
                  <c:v>FY45-46</c:v>
                </c:pt>
                <c:pt idx="21">
                  <c:v>FY46-47</c:v>
                </c:pt>
                <c:pt idx="22">
                  <c:v>FY47-48</c:v>
                </c:pt>
                <c:pt idx="23">
                  <c:v>FY48-49</c:v>
                </c:pt>
                <c:pt idx="24">
                  <c:v>FY49-50</c:v>
                </c:pt>
              </c:strCache>
            </c:strRef>
          </c:cat>
          <c:val>
            <c:numRef>
              <c:f>Sheet1!$E$2:$E$26</c:f>
              <c:numCache>
                <c:formatCode>_("$"* #,##0.00_);_("$"* \(#,##0.00\);_("$"* "-"??_);_(@_)</c:formatCode>
                <c:ptCount val="25"/>
                <c:pt idx="0">
                  <c:v>0</c:v>
                </c:pt>
                <c:pt idx="1">
                  <c:v>0</c:v>
                </c:pt>
                <c:pt idx="2">
                  <c:v>37.9</c:v>
                </c:pt>
                <c:pt idx="3">
                  <c:v>39</c:v>
                </c:pt>
                <c:pt idx="4">
                  <c:v>40.200000000000003</c:v>
                </c:pt>
                <c:pt idx="5">
                  <c:v>41.4</c:v>
                </c:pt>
                <c:pt idx="6">
                  <c:v>42.7</c:v>
                </c:pt>
                <c:pt idx="7">
                  <c:v>43.9</c:v>
                </c:pt>
                <c:pt idx="8">
                  <c:v>45.3</c:v>
                </c:pt>
                <c:pt idx="9">
                  <c:v>46.6</c:v>
                </c:pt>
                <c:pt idx="10">
                  <c:v>48</c:v>
                </c:pt>
                <c:pt idx="11">
                  <c:v>49.5</c:v>
                </c:pt>
                <c:pt idx="12">
                  <c:v>50.9</c:v>
                </c:pt>
                <c:pt idx="13">
                  <c:v>52.5</c:v>
                </c:pt>
                <c:pt idx="14">
                  <c:v>54</c:v>
                </c:pt>
                <c:pt idx="15">
                  <c:v>55.7</c:v>
                </c:pt>
                <c:pt idx="16">
                  <c:v>57.3</c:v>
                </c:pt>
                <c:pt idx="17">
                  <c:v>59</c:v>
                </c:pt>
                <c:pt idx="18">
                  <c:v>60.8</c:v>
                </c:pt>
                <c:pt idx="19">
                  <c:v>62.6</c:v>
                </c:pt>
                <c:pt idx="20">
                  <c:v>64.5</c:v>
                </c:pt>
                <c:pt idx="21">
                  <c:v>66.5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26E-4611-81F4-AE21409CCBB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40% Over 20 Years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Sheet1!$A$2:$A$26</c:f>
              <c:strCache>
                <c:ptCount val="25"/>
                <c:pt idx="0">
                  <c:v>FY25-26</c:v>
                </c:pt>
                <c:pt idx="1">
                  <c:v>FY26-27</c:v>
                </c:pt>
                <c:pt idx="2">
                  <c:v>FY27-28</c:v>
                </c:pt>
                <c:pt idx="3">
                  <c:v>FY28-29</c:v>
                </c:pt>
                <c:pt idx="4">
                  <c:v>FY29-30</c:v>
                </c:pt>
                <c:pt idx="5">
                  <c:v>FY30-31</c:v>
                </c:pt>
                <c:pt idx="6">
                  <c:v>FY31-32</c:v>
                </c:pt>
                <c:pt idx="7">
                  <c:v>FY32-33</c:v>
                </c:pt>
                <c:pt idx="8">
                  <c:v>FY33-34</c:v>
                </c:pt>
                <c:pt idx="9">
                  <c:v>FY34-35</c:v>
                </c:pt>
                <c:pt idx="10">
                  <c:v>FY35-36</c:v>
                </c:pt>
                <c:pt idx="11">
                  <c:v>FY36-37</c:v>
                </c:pt>
                <c:pt idx="12">
                  <c:v>FY37-38</c:v>
                </c:pt>
                <c:pt idx="13">
                  <c:v>FY38-39</c:v>
                </c:pt>
                <c:pt idx="14">
                  <c:v>FY39-40</c:v>
                </c:pt>
                <c:pt idx="15">
                  <c:v>FY40-41</c:v>
                </c:pt>
                <c:pt idx="16">
                  <c:v>FY41-42</c:v>
                </c:pt>
                <c:pt idx="17">
                  <c:v>FY42-43</c:v>
                </c:pt>
                <c:pt idx="18">
                  <c:v>FY43-44</c:v>
                </c:pt>
                <c:pt idx="19">
                  <c:v>FY44-45</c:v>
                </c:pt>
                <c:pt idx="20">
                  <c:v>FY45-46</c:v>
                </c:pt>
                <c:pt idx="21">
                  <c:v>FY46-47</c:v>
                </c:pt>
                <c:pt idx="22">
                  <c:v>FY47-48</c:v>
                </c:pt>
                <c:pt idx="23">
                  <c:v>FY48-49</c:v>
                </c:pt>
                <c:pt idx="24">
                  <c:v>FY49-50</c:v>
                </c:pt>
              </c:strCache>
            </c:strRef>
          </c:cat>
          <c:val>
            <c:numRef>
              <c:f>Sheet1!$F$2:$F$26</c:f>
              <c:numCache>
                <c:formatCode>_("$"* #,##0.00_);_("$"* \(#,##0.00\);_("$"* "-"??_);_(@_)</c:formatCode>
                <c:ptCount val="25"/>
                <c:pt idx="0">
                  <c:v>0</c:v>
                </c:pt>
                <c:pt idx="1">
                  <c:v>0</c:v>
                </c:pt>
                <c:pt idx="2">
                  <c:v>12.6</c:v>
                </c:pt>
                <c:pt idx="3">
                  <c:v>13</c:v>
                </c:pt>
                <c:pt idx="4">
                  <c:v>13.4</c:v>
                </c:pt>
                <c:pt idx="5">
                  <c:v>13.8</c:v>
                </c:pt>
                <c:pt idx="6">
                  <c:v>14.2</c:v>
                </c:pt>
                <c:pt idx="7">
                  <c:v>14.6</c:v>
                </c:pt>
                <c:pt idx="8">
                  <c:v>15.1</c:v>
                </c:pt>
                <c:pt idx="9">
                  <c:v>15.5</c:v>
                </c:pt>
                <c:pt idx="10">
                  <c:v>16</c:v>
                </c:pt>
                <c:pt idx="11">
                  <c:v>16.5</c:v>
                </c:pt>
                <c:pt idx="12">
                  <c:v>17</c:v>
                </c:pt>
                <c:pt idx="13">
                  <c:v>17.5</c:v>
                </c:pt>
                <c:pt idx="14">
                  <c:v>18</c:v>
                </c:pt>
                <c:pt idx="15">
                  <c:v>18.600000000000001</c:v>
                </c:pt>
                <c:pt idx="16">
                  <c:v>19.100000000000001</c:v>
                </c:pt>
                <c:pt idx="17">
                  <c:v>19.7</c:v>
                </c:pt>
                <c:pt idx="18">
                  <c:v>20.3</c:v>
                </c:pt>
                <c:pt idx="19">
                  <c:v>20.9</c:v>
                </c:pt>
                <c:pt idx="20">
                  <c:v>21.5</c:v>
                </c:pt>
                <c:pt idx="21">
                  <c:v>22.2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26E-4611-81F4-AE21409CCBB6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50% Over 20 Years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Sheet1!$A$2:$A$26</c:f>
              <c:strCache>
                <c:ptCount val="25"/>
                <c:pt idx="0">
                  <c:v>FY25-26</c:v>
                </c:pt>
                <c:pt idx="1">
                  <c:v>FY26-27</c:v>
                </c:pt>
                <c:pt idx="2">
                  <c:v>FY27-28</c:v>
                </c:pt>
                <c:pt idx="3">
                  <c:v>FY28-29</c:v>
                </c:pt>
                <c:pt idx="4">
                  <c:v>FY29-30</c:v>
                </c:pt>
                <c:pt idx="5">
                  <c:v>FY30-31</c:v>
                </c:pt>
                <c:pt idx="6">
                  <c:v>FY31-32</c:v>
                </c:pt>
                <c:pt idx="7">
                  <c:v>FY32-33</c:v>
                </c:pt>
                <c:pt idx="8">
                  <c:v>FY33-34</c:v>
                </c:pt>
                <c:pt idx="9">
                  <c:v>FY34-35</c:v>
                </c:pt>
                <c:pt idx="10">
                  <c:v>FY35-36</c:v>
                </c:pt>
                <c:pt idx="11">
                  <c:v>FY36-37</c:v>
                </c:pt>
                <c:pt idx="12">
                  <c:v>FY37-38</c:v>
                </c:pt>
                <c:pt idx="13">
                  <c:v>FY38-39</c:v>
                </c:pt>
                <c:pt idx="14">
                  <c:v>FY39-40</c:v>
                </c:pt>
                <c:pt idx="15">
                  <c:v>FY40-41</c:v>
                </c:pt>
                <c:pt idx="16">
                  <c:v>FY41-42</c:v>
                </c:pt>
                <c:pt idx="17">
                  <c:v>FY42-43</c:v>
                </c:pt>
                <c:pt idx="18">
                  <c:v>FY43-44</c:v>
                </c:pt>
                <c:pt idx="19">
                  <c:v>FY44-45</c:v>
                </c:pt>
                <c:pt idx="20">
                  <c:v>FY45-46</c:v>
                </c:pt>
                <c:pt idx="21">
                  <c:v>FY46-47</c:v>
                </c:pt>
                <c:pt idx="22">
                  <c:v>FY47-48</c:v>
                </c:pt>
                <c:pt idx="23">
                  <c:v>FY48-49</c:v>
                </c:pt>
                <c:pt idx="24">
                  <c:v>FY49-50</c:v>
                </c:pt>
              </c:strCache>
            </c:strRef>
          </c:cat>
          <c:val>
            <c:numRef>
              <c:f>Sheet1!$G$2:$G$26</c:f>
              <c:numCache>
                <c:formatCode>_("$"* #,##0.00_);_("$"* \(#,##0.00\);_("$"* "-"??_);_(@_)</c:formatCode>
                <c:ptCount val="25"/>
                <c:pt idx="0">
                  <c:v>0</c:v>
                </c:pt>
                <c:pt idx="1">
                  <c:v>0</c:v>
                </c:pt>
                <c:pt idx="2">
                  <c:v>12.6</c:v>
                </c:pt>
                <c:pt idx="3">
                  <c:v>13</c:v>
                </c:pt>
                <c:pt idx="4">
                  <c:v>13.4</c:v>
                </c:pt>
                <c:pt idx="5">
                  <c:v>13.8</c:v>
                </c:pt>
                <c:pt idx="6">
                  <c:v>14.2</c:v>
                </c:pt>
                <c:pt idx="7">
                  <c:v>14.6</c:v>
                </c:pt>
                <c:pt idx="8">
                  <c:v>15.1</c:v>
                </c:pt>
                <c:pt idx="9">
                  <c:v>15.5</c:v>
                </c:pt>
                <c:pt idx="10">
                  <c:v>16</c:v>
                </c:pt>
                <c:pt idx="11">
                  <c:v>16.5</c:v>
                </c:pt>
                <c:pt idx="12">
                  <c:v>17</c:v>
                </c:pt>
                <c:pt idx="13">
                  <c:v>17.5</c:v>
                </c:pt>
                <c:pt idx="14">
                  <c:v>18</c:v>
                </c:pt>
                <c:pt idx="15">
                  <c:v>18.600000000000001</c:v>
                </c:pt>
                <c:pt idx="16">
                  <c:v>19.100000000000001</c:v>
                </c:pt>
                <c:pt idx="17">
                  <c:v>19.7</c:v>
                </c:pt>
                <c:pt idx="18">
                  <c:v>20.3</c:v>
                </c:pt>
                <c:pt idx="19">
                  <c:v>20.9</c:v>
                </c:pt>
                <c:pt idx="20">
                  <c:v>21.5</c:v>
                </c:pt>
                <c:pt idx="21">
                  <c:v>22.2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26E-4611-81F4-AE21409CCBB6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60% Over 20 Years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Sheet1!$A$2:$A$26</c:f>
              <c:strCache>
                <c:ptCount val="25"/>
                <c:pt idx="0">
                  <c:v>FY25-26</c:v>
                </c:pt>
                <c:pt idx="1">
                  <c:v>FY26-27</c:v>
                </c:pt>
                <c:pt idx="2">
                  <c:v>FY27-28</c:v>
                </c:pt>
                <c:pt idx="3">
                  <c:v>FY28-29</c:v>
                </c:pt>
                <c:pt idx="4">
                  <c:v>FY29-30</c:v>
                </c:pt>
                <c:pt idx="5">
                  <c:v>FY30-31</c:v>
                </c:pt>
                <c:pt idx="6">
                  <c:v>FY31-32</c:v>
                </c:pt>
                <c:pt idx="7">
                  <c:v>FY32-33</c:v>
                </c:pt>
                <c:pt idx="8">
                  <c:v>FY33-34</c:v>
                </c:pt>
                <c:pt idx="9">
                  <c:v>FY34-35</c:v>
                </c:pt>
                <c:pt idx="10">
                  <c:v>FY35-36</c:v>
                </c:pt>
                <c:pt idx="11">
                  <c:v>FY36-37</c:v>
                </c:pt>
                <c:pt idx="12">
                  <c:v>FY37-38</c:v>
                </c:pt>
                <c:pt idx="13">
                  <c:v>FY38-39</c:v>
                </c:pt>
                <c:pt idx="14">
                  <c:v>FY39-40</c:v>
                </c:pt>
                <c:pt idx="15">
                  <c:v>FY40-41</c:v>
                </c:pt>
                <c:pt idx="16">
                  <c:v>FY41-42</c:v>
                </c:pt>
                <c:pt idx="17">
                  <c:v>FY42-43</c:v>
                </c:pt>
                <c:pt idx="18">
                  <c:v>FY43-44</c:v>
                </c:pt>
                <c:pt idx="19">
                  <c:v>FY44-45</c:v>
                </c:pt>
                <c:pt idx="20">
                  <c:v>FY45-46</c:v>
                </c:pt>
                <c:pt idx="21">
                  <c:v>FY46-47</c:v>
                </c:pt>
                <c:pt idx="22">
                  <c:v>FY47-48</c:v>
                </c:pt>
                <c:pt idx="23">
                  <c:v>FY48-49</c:v>
                </c:pt>
                <c:pt idx="24">
                  <c:v>FY49-50</c:v>
                </c:pt>
              </c:strCache>
            </c:strRef>
          </c:cat>
          <c:val>
            <c:numRef>
              <c:f>Sheet1!$H$2:$H$26</c:f>
              <c:numCache>
                <c:formatCode>_("$"* #,##0.00_);_("$"* \(#,##0.00\);_("$"* "-"??_);_(@_)</c:formatCode>
                <c:ptCount val="25"/>
                <c:pt idx="0">
                  <c:v>0</c:v>
                </c:pt>
                <c:pt idx="1">
                  <c:v>0</c:v>
                </c:pt>
                <c:pt idx="2">
                  <c:v>12.6</c:v>
                </c:pt>
                <c:pt idx="3">
                  <c:v>13</c:v>
                </c:pt>
                <c:pt idx="4">
                  <c:v>13.4</c:v>
                </c:pt>
                <c:pt idx="5">
                  <c:v>13.8</c:v>
                </c:pt>
                <c:pt idx="6">
                  <c:v>14.2</c:v>
                </c:pt>
                <c:pt idx="7">
                  <c:v>14.6</c:v>
                </c:pt>
                <c:pt idx="8">
                  <c:v>15.1</c:v>
                </c:pt>
                <c:pt idx="9">
                  <c:v>15.5</c:v>
                </c:pt>
                <c:pt idx="10">
                  <c:v>16</c:v>
                </c:pt>
                <c:pt idx="11">
                  <c:v>16.5</c:v>
                </c:pt>
                <c:pt idx="12">
                  <c:v>17</c:v>
                </c:pt>
                <c:pt idx="13">
                  <c:v>17.5</c:v>
                </c:pt>
                <c:pt idx="14">
                  <c:v>18</c:v>
                </c:pt>
                <c:pt idx="15">
                  <c:v>18.600000000000001</c:v>
                </c:pt>
                <c:pt idx="16">
                  <c:v>19.100000000000001</c:v>
                </c:pt>
                <c:pt idx="17">
                  <c:v>19.7</c:v>
                </c:pt>
                <c:pt idx="18">
                  <c:v>20.3</c:v>
                </c:pt>
                <c:pt idx="19">
                  <c:v>20.9</c:v>
                </c:pt>
                <c:pt idx="20">
                  <c:v>21.5</c:v>
                </c:pt>
                <c:pt idx="21">
                  <c:v>22.2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26E-4611-81F4-AE21409CCB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69868367"/>
        <c:axId val="469858767"/>
      </c:barChart>
      <c:catAx>
        <c:axId val="4698683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 dirty="0"/>
                  <a:t>Year</a:t>
                </a:r>
              </a:p>
            </c:rich>
          </c:tx>
          <c:layout>
            <c:manualLayout>
              <c:xMode val="edge"/>
              <c:yMode val="edge"/>
              <c:x val="0.52118308993499463"/>
              <c:y val="0.883063097978692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469858767"/>
        <c:crosses val="autoZero"/>
        <c:auto val="1"/>
        <c:lblAlgn val="ctr"/>
        <c:lblOffset val="100"/>
        <c:noMultiLvlLbl val="0"/>
      </c:catAx>
      <c:valAx>
        <c:axId val="4698587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 dirty="0"/>
                  <a:t>Pavement Funding ($ Million)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469868367"/>
        <c:crosses val="autoZero"/>
        <c:crossBetween val="between"/>
      </c:valAx>
      <c:spPr>
        <a:noFill/>
        <a:ln>
          <a:solidFill>
            <a:schemeClr val="bg1">
              <a:lumMod val="85000"/>
            </a:schemeClr>
          </a:solidFill>
        </a:ln>
        <a:effectLst/>
      </c:spPr>
    </c:plotArea>
    <c:legend>
      <c:legendPos val="t"/>
      <c:layout>
        <c:manualLayout>
          <c:xMode val="edge"/>
          <c:yMode val="edge"/>
          <c:x val="0.16928240144332332"/>
          <c:y val="9.2713830793601598E-2"/>
          <c:w val="0.68466015782273648"/>
          <c:h val="3.37840255663577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50" b="1">
          <a:latin typeface="+mj-lt"/>
        </a:defRPr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661747990162647E-2"/>
          <c:y val="5.6324507774896719E-2"/>
          <c:w val="0.89490255647177963"/>
          <c:h val="0.7617554376699893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'Pavement Funding'!$B$1</c:f>
              <c:strCache>
                <c:ptCount val="1"/>
                <c:pt idx="0">
                  <c:v>STBG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'Pavement Funding'!$A$2:$A$33</c:f>
              <c:strCache>
                <c:ptCount val="32"/>
                <c:pt idx="0">
                  <c:v>FY25-26</c:v>
                </c:pt>
                <c:pt idx="1">
                  <c:v>FY26-27</c:v>
                </c:pt>
                <c:pt idx="2">
                  <c:v>FY27-28</c:v>
                </c:pt>
                <c:pt idx="3">
                  <c:v>FY28-29</c:v>
                </c:pt>
                <c:pt idx="4">
                  <c:v>FY29-30</c:v>
                </c:pt>
                <c:pt idx="5">
                  <c:v>FY30-31</c:v>
                </c:pt>
                <c:pt idx="6">
                  <c:v>FY31-32</c:v>
                </c:pt>
                <c:pt idx="7">
                  <c:v>FY32-33</c:v>
                </c:pt>
                <c:pt idx="8">
                  <c:v>FY33-34</c:v>
                </c:pt>
                <c:pt idx="9">
                  <c:v>FY34-35</c:v>
                </c:pt>
                <c:pt idx="10">
                  <c:v>FY35-36</c:v>
                </c:pt>
                <c:pt idx="11">
                  <c:v>FY36-37</c:v>
                </c:pt>
                <c:pt idx="12">
                  <c:v>FY37-38</c:v>
                </c:pt>
                <c:pt idx="13">
                  <c:v>FY38-39</c:v>
                </c:pt>
                <c:pt idx="14">
                  <c:v>FY39-40</c:v>
                </c:pt>
                <c:pt idx="15">
                  <c:v>FY40-41</c:v>
                </c:pt>
                <c:pt idx="16">
                  <c:v>FY41-42</c:v>
                </c:pt>
                <c:pt idx="17">
                  <c:v>FY42-43</c:v>
                </c:pt>
                <c:pt idx="18">
                  <c:v>FY43-44</c:v>
                </c:pt>
                <c:pt idx="19">
                  <c:v>FY44-45</c:v>
                </c:pt>
                <c:pt idx="20">
                  <c:v>FY45-46</c:v>
                </c:pt>
                <c:pt idx="21">
                  <c:v>FY46-47</c:v>
                </c:pt>
                <c:pt idx="22">
                  <c:v>FY47-48</c:v>
                </c:pt>
                <c:pt idx="23">
                  <c:v>FY48-49</c:v>
                </c:pt>
                <c:pt idx="24">
                  <c:v>FY49-50</c:v>
                </c:pt>
                <c:pt idx="25">
                  <c:v>FY50-51</c:v>
                </c:pt>
                <c:pt idx="26">
                  <c:v>FY51-52</c:v>
                </c:pt>
                <c:pt idx="27">
                  <c:v>FY52-53</c:v>
                </c:pt>
                <c:pt idx="28">
                  <c:v>FY53-54</c:v>
                </c:pt>
                <c:pt idx="29">
                  <c:v>FY54-55</c:v>
                </c:pt>
                <c:pt idx="30">
                  <c:v>FY55-56</c:v>
                </c:pt>
                <c:pt idx="31">
                  <c:v>FY56-57</c:v>
                </c:pt>
              </c:strCache>
            </c:strRef>
          </c:cat>
          <c:val>
            <c:numRef>
              <c:f>'Pavement Funding'!$B$2:$B$33</c:f>
              <c:numCache>
                <c:formatCode>_("$"* #,##0.00_);_("$"* \(#,##0.00\);_("$"* "-"??_);_(@_)</c:formatCode>
                <c:ptCount val="32"/>
                <c:pt idx="0">
                  <c:v>23.1</c:v>
                </c:pt>
                <c:pt idx="1">
                  <c:v>23.8</c:v>
                </c:pt>
                <c:pt idx="2">
                  <c:v>24.5</c:v>
                </c:pt>
                <c:pt idx="3">
                  <c:v>25.2</c:v>
                </c:pt>
                <c:pt idx="4">
                  <c:v>26</c:v>
                </c:pt>
                <c:pt idx="5">
                  <c:v>26.7</c:v>
                </c:pt>
                <c:pt idx="6">
                  <c:v>27.5</c:v>
                </c:pt>
                <c:pt idx="7">
                  <c:v>28.4</c:v>
                </c:pt>
                <c:pt idx="8">
                  <c:v>29.2</c:v>
                </c:pt>
                <c:pt idx="9">
                  <c:v>30.1</c:v>
                </c:pt>
                <c:pt idx="10">
                  <c:v>31</c:v>
                </c:pt>
                <c:pt idx="11">
                  <c:v>31.9</c:v>
                </c:pt>
                <c:pt idx="12">
                  <c:v>32.9</c:v>
                </c:pt>
                <c:pt idx="13">
                  <c:v>33.9</c:v>
                </c:pt>
                <c:pt idx="14">
                  <c:v>34.9</c:v>
                </c:pt>
                <c:pt idx="15">
                  <c:v>35.9</c:v>
                </c:pt>
                <c:pt idx="16">
                  <c:v>37</c:v>
                </c:pt>
                <c:pt idx="17">
                  <c:v>38.1</c:v>
                </c:pt>
                <c:pt idx="18">
                  <c:v>39.299999999999997</c:v>
                </c:pt>
                <c:pt idx="19">
                  <c:v>40.4</c:v>
                </c:pt>
                <c:pt idx="20">
                  <c:v>41.7</c:v>
                </c:pt>
                <c:pt idx="21">
                  <c:v>42.9</c:v>
                </c:pt>
                <c:pt idx="22">
                  <c:v>44.2</c:v>
                </c:pt>
                <c:pt idx="23">
                  <c:v>45.5</c:v>
                </c:pt>
                <c:pt idx="24">
                  <c:v>46.9</c:v>
                </c:pt>
                <c:pt idx="25">
                  <c:v>48.3</c:v>
                </c:pt>
                <c:pt idx="26">
                  <c:v>49.7</c:v>
                </c:pt>
                <c:pt idx="27">
                  <c:v>51.2</c:v>
                </c:pt>
                <c:pt idx="28">
                  <c:v>52.7</c:v>
                </c:pt>
                <c:pt idx="29">
                  <c:v>54.3</c:v>
                </c:pt>
                <c:pt idx="30">
                  <c:v>55.9</c:v>
                </c:pt>
                <c:pt idx="31">
                  <c:v>57.6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C5-4C1C-9AFB-CCABE24E2255}"/>
            </c:ext>
          </c:extLst>
        </c:ser>
        <c:ser>
          <c:idx val="1"/>
          <c:order val="1"/>
          <c:tx>
            <c:strRef>
              <c:f>'Pavement Funding'!$C$1</c:f>
              <c:strCache>
                <c:ptCount val="1"/>
                <c:pt idx="0">
                  <c:v>SB1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'Pavement Funding'!$A$2:$A$33</c:f>
              <c:strCache>
                <c:ptCount val="32"/>
                <c:pt idx="0">
                  <c:v>FY25-26</c:v>
                </c:pt>
                <c:pt idx="1">
                  <c:v>FY26-27</c:v>
                </c:pt>
                <c:pt idx="2">
                  <c:v>FY27-28</c:v>
                </c:pt>
                <c:pt idx="3">
                  <c:v>FY28-29</c:v>
                </c:pt>
                <c:pt idx="4">
                  <c:v>FY29-30</c:v>
                </c:pt>
                <c:pt idx="5">
                  <c:v>FY30-31</c:v>
                </c:pt>
                <c:pt idx="6">
                  <c:v>FY31-32</c:v>
                </c:pt>
                <c:pt idx="7">
                  <c:v>FY32-33</c:v>
                </c:pt>
                <c:pt idx="8">
                  <c:v>FY33-34</c:v>
                </c:pt>
                <c:pt idx="9">
                  <c:v>FY34-35</c:v>
                </c:pt>
                <c:pt idx="10">
                  <c:v>FY35-36</c:v>
                </c:pt>
                <c:pt idx="11">
                  <c:v>FY36-37</c:v>
                </c:pt>
                <c:pt idx="12">
                  <c:v>FY37-38</c:v>
                </c:pt>
                <c:pt idx="13">
                  <c:v>FY38-39</c:v>
                </c:pt>
                <c:pt idx="14">
                  <c:v>FY39-40</c:v>
                </c:pt>
                <c:pt idx="15">
                  <c:v>FY40-41</c:v>
                </c:pt>
                <c:pt idx="16">
                  <c:v>FY41-42</c:v>
                </c:pt>
                <c:pt idx="17">
                  <c:v>FY42-43</c:v>
                </c:pt>
                <c:pt idx="18">
                  <c:v>FY43-44</c:v>
                </c:pt>
                <c:pt idx="19">
                  <c:v>FY44-45</c:v>
                </c:pt>
                <c:pt idx="20">
                  <c:v>FY45-46</c:v>
                </c:pt>
                <c:pt idx="21">
                  <c:v>FY46-47</c:v>
                </c:pt>
                <c:pt idx="22">
                  <c:v>FY47-48</c:v>
                </c:pt>
                <c:pt idx="23">
                  <c:v>FY48-49</c:v>
                </c:pt>
                <c:pt idx="24">
                  <c:v>FY49-50</c:v>
                </c:pt>
                <c:pt idx="25">
                  <c:v>FY50-51</c:v>
                </c:pt>
                <c:pt idx="26">
                  <c:v>FY51-52</c:v>
                </c:pt>
                <c:pt idx="27">
                  <c:v>FY52-53</c:v>
                </c:pt>
                <c:pt idx="28">
                  <c:v>FY53-54</c:v>
                </c:pt>
                <c:pt idx="29">
                  <c:v>FY54-55</c:v>
                </c:pt>
                <c:pt idx="30">
                  <c:v>FY55-56</c:v>
                </c:pt>
                <c:pt idx="31">
                  <c:v>FY56-57</c:v>
                </c:pt>
              </c:strCache>
            </c:strRef>
          </c:cat>
          <c:val>
            <c:numRef>
              <c:f>'Pavement Funding'!$C$2:$C$33</c:f>
              <c:numCache>
                <c:formatCode>_("$"* #,##0.00_);_("$"* \(#,##0.00\);_("$"* "-"??_);_(@_)</c:formatCode>
                <c:ptCount val="32"/>
                <c:pt idx="0">
                  <c:v>104.9</c:v>
                </c:pt>
                <c:pt idx="1">
                  <c:v>98.6</c:v>
                </c:pt>
                <c:pt idx="2">
                  <c:v>92.7</c:v>
                </c:pt>
                <c:pt idx="3">
                  <c:v>87.1</c:v>
                </c:pt>
                <c:pt idx="4">
                  <c:v>81.900000000000006</c:v>
                </c:pt>
                <c:pt idx="5">
                  <c:v>77</c:v>
                </c:pt>
                <c:pt idx="6">
                  <c:v>72.3</c:v>
                </c:pt>
                <c:pt idx="7">
                  <c:v>68</c:v>
                </c:pt>
                <c:pt idx="8">
                  <c:v>63.9</c:v>
                </c:pt>
                <c:pt idx="9">
                  <c:v>60.1</c:v>
                </c:pt>
                <c:pt idx="10">
                  <c:v>60.1</c:v>
                </c:pt>
                <c:pt idx="11">
                  <c:v>60.1</c:v>
                </c:pt>
                <c:pt idx="12">
                  <c:v>60.1</c:v>
                </c:pt>
                <c:pt idx="13">
                  <c:v>60.1</c:v>
                </c:pt>
                <c:pt idx="14">
                  <c:v>60.1</c:v>
                </c:pt>
                <c:pt idx="15">
                  <c:v>60.1</c:v>
                </c:pt>
                <c:pt idx="16">
                  <c:v>60.1</c:v>
                </c:pt>
                <c:pt idx="17">
                  <c:v>60.1</c:v>
                </c:pt>
                <c:pt idx="18">
                  <c:v>60.1</c:v>
                </c:pt>
                <c:pt idx="19">
                  <c:v>60.1</c:v>
                </c:pt>
                <c:pt idx="20">
                  <c:v>60.1</c:v>
                </c:pt>
                <c:pt idx="21">
                  <c:v>60.1</c:v>
                </c:pt>
                <c:pt idx="22">
                  <c:v>60.1</c:v>
                </c:pt>
                <c:pt idx="23">
                  <c:v>60.1</c:v>
                </c:pt>
                <c:pt idx="24">
                  <c:v>60.1</c:v>
                </c:pt>
                <c:pt idx="25">
                  <c:v>60.1</c:v>
                </c:pt>
                <c:pt idx="26">
                  <c:v>60.1</c:v>
                </c:pt>
                <c:pt idx="27">
                  <c:v>60.1</c:v>
                </c:pt>
                <c:pt idx="28">
                  <c:v>60.1</c:v>
                </c:pt>
                <c:pt idx="29">
                  <c:v>60.1</c:v>
                </c:pt>
                <c:pt idx="30">
                  <c:v>60.1</c:v>
                </c:pt>
                <c:pt idx="31">
                  <c:v>60.1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C5-4C1C-9AFB-CCABE24E2255}"/>
            </c:ext>
          </c:extLst>
        </c:ser>
        <c:ser>
          <c:idx val="2"/>
          <c:order val="2"/>
          <c:tx>
            <c:strRef>
              <c:f>'Pavement Funding'!$D$1</c:f>
              <c:strCache>
                <c:ptCount val="1"/>
                <c:pt idx="0">
                  <c:v>Current Measure 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'Pavement Funding'!$A$2:$A$33</c:f>
              <c:strCache>
                <c:ptCount val="32"/>
                <c:pt idx="0">
                  <c:v>FY25-26</c:v>
                </c:pt>
                <c:pt idx="1">
                  <c:v>FY26-27</c:v>
                </c:pt>
                <c:pt idx="2">
                  <c:v>FY27-28</c:v>
                </c:pt>
                <c:pt idx="3">
                  <c:v>FY28-29</c:v>
                </c:pt>
                <c:pt idx="4">
                  <c:v>FY29-30</c:v>
                </c:pt>
                <c:pt idx="5">
                  <c:v>FY30-31</c:v>
                </c:pt>
                <c:pt idx="6">
                  <c:v>FY31-32</c:v>
                </c:pt>
                <c:pt idx="7">
                  <c:v>FY32-33</c:v>
                </c:pt>
                <c:pt idx="8">
                  <c:v>FY33-34</c:v>
                </c:pt>
                <c:pt idx="9">
                  <c:v>FY34-35</c:v>
                </c:pt>
                <c:pt idx="10">
                  <c:v>FY35-36</c:v>
                </c:pt>
                <c:pt idx="11">
                  <c:v>FY36-37</c:v>
                </c:pt>
                <c:pt idx="12">
                  <c:v>FY37-38</c:v>
                </c:pt>
                <c:pt idx="13">
                  <c:v>FY38-39</c:v>
                </c:pt>
                <c:pt idx="14">
                  <c:v>FY39-40</c:v>
                </c:pt>
                <c:pt idx="15">
                  <c:v>FY40-41</c:v>
                </c:pt>
                <c:pt idx="16">
                  <c:v>FY41-42</c:v>
                </c:pt>
                <c:pt idx="17">
                  <c:v>FY42-43</c:v>
                </c:pt>
                <c:pt idx="18">
                  <c:v>FY43-44</c:v>
                </c:pt>
                <c:pt idx="19">
                  <c:v>FY44-45</c:v>
                </c:pt>
                <c:pt idx="20">
                  <c:v>FY45-46</c:v>
                </c:pt>
                <c:pt idx="21">
                  <c:v>FY46-47</c:v>
                </c:pt>
                <c:pt idx="22">
                  <c:v>FY47-48</c:v>
                </c:pt>
                <c:pt idx="23">
                  <c:v>FY48-49</c:v>
                </c:pt>
                <c:pt idx="24">
                  <c:v>FY49-50</c:v>
                </c:pt>
                <c:pt idx="25">
                  <c:v>FY50-51</c:v>
                </c:pt>
                <c:pt idx="26">
                  <c:v>FY51-52</c:v>
                </c:pt>
                <c:pt idx="27">
                  <c:v>FY52-53</c:v>
                </c:pt>
                <c:pt idx="28">
                  <c:v>FY53-54</c:v>
                </c:pt>
                <c:pt idx="29">
                  <c:v>FY54-55</c:v>
                </c:pt>
                <c:pt idx="30">
                  <c:v>FY55-56</c:v>
                </c:pt>
                <c:pt idx="31">
                  <c:v>FY56-57</c:v>
                </c:pt>
              </c:strCache>
            </c:strRef>
          </c:cat>
          <c:val>
            <c:numRef>
              <c:f>'Pavement Funding'!$D$2:$D$33</c:f>
              <c:numCache>
                <c:formatCode>_("$"* #,##0.00_);_("$"* \(#,##0.00\);_("$"* "-"??_);_(@_)</c:formatCode>
                <c:ptCount val="32"/>
                <c:pt idx="0">
                  <c:v>34.1</c:v>
                </c:pt>
                <c:pt idx="1">
                  <c:v>34.1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1C5-4C1C-9AFB-CCABE24E2255}"/>
            </c:ext>
          </c:extLst>
        </c:ser>
        <c:ser>
          <c:idx val="3"/>
          <c:order val="3"/>
          <c:tx>
            <c:strRef>
              <c:f>'Pavement Funding'!$I$1</c:f>
              <c:strCache>
                <c:ptCount val="1"/>
                <c:pt idx="0">
                  <c:v>30% Over 30 Years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'Pavement Funding'!$A$2:$A$33</c:f>
              <c:strCache>
                <c:ptCount val="32"/>
                <c:pt idx="0">
                  <c:v>FY25-26</c:v>
                </c:pt>
                <c:pt idx="1">
                  <c:v>FY26-27</c:v>
                </c:pt>
                <c:pt idx="2">
                  <c:v>FY27-28</c:v>
                </c:pt>
                <c:pt idx="3">
                  <c:v>FY28-29</c:v>
                </c:pt>
                <c:pt idx="4">
                  <c:v>FY29-30</c:v>
                </c:pt>
                <c:pt idx="5">
                  <c:v>FY30-31</c:v>
                </c:pt>
                <c:pt idx="6">
                  <c:v>FY31-32</c:v>
                </c:pt>
                <c:pt idx="7">
                  <c:v>FY32-33</c:v>
                </c:pt>
                <c:pt idx="8">
                  <c:v>FY33-34</c:v>
                </c:pt>
                <c:pt idx="9">
                  <c:v>FY34-35</c:v>
                </c:pt>
                <c:pt idx="10">
                  <c:v>FY35-36</c:v>
                </c:pt>
                <c:pt idx="11">
                  <c:v>FY36-37</c:v>
                </c:pt>
                <c:pt idx="12">
                  <c:v>FY37-38</c:v>
                </c:pt>
                <c:pt idx="13">
                  <c:v>FY38-39</c:v>
                </c:pt>
                <c:pt idx="14">
                  <c:v>FY39-40</c:v>
                </c:pt>
                <c:pt idx="15">
                  <c:v>FY40-41</c:v>
                </c:pt>
                <c:pt idx="16">
                  <c:v>FY41-42</c:v>
                </c:pt>
                <c:pt idx="17">
                  <c:v>FY42-43</c:v>
                </c:pt>
                <c:pt idx="18">
                  <c:v>FY43-44</c:v>
                </c:pt>
                <c:pt idx="19">
                  <c:v>FY44-45</c:v>
                </c:pt>
                <c:pt idx="20">
                  <c:v>FY45-46</c:v>
                </c:pt>
                <c:pt idx="21">
                  <c:v>FY46-47</c:v>
                </c:pt>
                <c:pt idx="22">
                  <c:v>FY47-48</c:v>
                </c:pt>
                <c:pt idx="23">
                  <c:v>FY48-49</c:v>
                </c:pt>
                <c:pt idx="24">
                  <c:v>FY49-50</c:v>
                </c:pt>
                <c:pt idx="25">
                  <c:v>FY50-51</c:v>
                </c:pt>
                <c:pt idx="26">
                  <c:v>FY51-52</c:v>
                </c:pt>
                <c:pt idx="27">
                  <c:v>FY52-53</c:v>
                </c:pt>
                <c:pt idx="28">
                  <c:v>FY53-54</c:v>
                </c:pt>
                <c:pt idx="29">
                  <c:v>FY54-55</c:v>
                </c:pt>
                <c:pt idx="30">
                  <c:v>FY55-56</c:v>
                </c:pt>
                <c:pt idx="31">
                  <c:v>FY56-57</c:v>
                </c:pt>
              </c:strCache>
            </c:strRef>
          </c:cat>
          <c:val>
            <c:numRef>
              <c:f>'Pavement Funding'!$I$2:$I$33</c:f>
              <c:numCache>
                <c:formatCode>_("$"* #,##0.00_);_("$"* \(#,##0.00\);_("$"* "-"??_);_(@_)</c:formatCode>
                <c:ptCount val="32"/>
                <c:pt idx="0">
                  <c:v>0</c:v>
                </c:pt>
                <c:pt idx="1">
                  <c:v>0</c:v>
                </c:pt>
                <c:pt idx="2">
                  <c:v>37.9</c:v>
                </c:pt>
                <c:pt idx="3">
                  <c:v>39</c:v>
                </c:pt>
                <c:pt idx="4">
                  <c:v>40.200000000000003</c:v>
                </c:pt>
                <c:pt idx="5">
                  <c:v>41.4</c:v>
                </c:pt>
                <c:pt idx="6">
                  <c:v>42.7</c:v>
                </c:pt>
                <c:pt idx="7">
                  <c:v>43.9</c:v>
                </c:pt>
                <c:pt idx="8">
                  <c:v>45.3</c:v>
                </c:pt>
                <c:pt idx="9">
                  <c:v>46.6</c:v>
                </c:pt>
                <c:pt idx="10">
                  <c:v>48</c:v>
                </c:pt>
                <c:pt idx="11">
                  <c:v>49.5</c:v>
                </c:pt>
                <c:pt idx="12">
                  <c:v>50.9</c:v>
                </c:pt>
                <c:pt idx="13">
                  <c:v>52.5</c:v>
                </c:pt>
                <c:pt idx="14">
                  <c:v>54</c:v>
                </c:pt>
                <c:pt idx="15">
                  <c:v>55.7</c:v>
                </c:pt>
                <c:pt idx="16">
                  <c:v>57.3</c:v>
                </c:pt>
                <c:pt idx="17">
                  <c:v>59</c:v>
                </c:pt>
                <c:pt idx="18">
                  <c:v>60.8</c:v>
                </c:pt>
                <c:pt idx="19">
                  <c:v>62.6</c:v>
                </c:pt>
                <c:pt idx="20">
                  <c:v>64.5</c:v>
                </c:pt>
                <c:pt idx="21">
                  <c:v>66.5</c:v>
                </c:pt>
                <c:pt idx="22">
                  <c:v>68.5</c:v>
                </c:pt>
                <c:pt idx="23">
                  <c:v>70.5</c:v>
                </c:pt>
                <c:pt idx="24">
                  <c:v>72.599999999999994</c:v>
                </c:pt>
                <c:pt idx="25">
                  <c:v>74.8</c:v>
                </c:pt>
                <c:pt idx="26">
                  <c:v>77</c:v>
                </c:pt>
                <c:pt idx="27">
                  <c:v>79.400000000000006</c:v>
                </c:pt>
                <c:pt idx="28">
                  <c:v>81.7</c:v>
                </c:pt>
                <c:pt idx="29">
                  <c:v>84.2</c:v>
                </c:pt>
                <c:pt idx="30">
                  <c:v>86.7</c:v>
                </c:pt>
                <c:pt idx="31">
                  <c:v>89.3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1C5-4C1C-9AFB-CCABE24E2255}"/>
            </c:ext>
          </c:extLst>
        </c:ser>
        <c:ser>
          <c:idx val="4"/>
          <c:order val="4"/>
          <c:tx>
            <c:strRef>
              <c:f>'Pavement Funding'!$J$1</c:f>
              <c:strCache>
                <c:ptCount val="1"/>
                <c:pt idx="0">
                  <c:v>40% Over 30 Years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'Pavement Funding'!$A$2:$A$33</c:f>
              <c:strCache>
                <c:ptCount val="32"/>
                <c:pt idx="0">
                  <c:v>FY25-26</c:v>
                </c:pt>
                <c:pt idx="1">
                  <c:v>FY26-27</c:v>
                </c:pt>
                <c:pt idx="2">
                  <c:v>FY27-28</c:v>
                </c:pt>
                <c:pt idx="3">
                  <c:v>FY28-29</c:v>
                </c:pt>
                <c:pt idx="4">
                  <c:v>FY29-30</c:v>
                </c:pt>
                <c:pt idx="5">
                  <c:v>FY30-31</c:v>
                </c:pt>
                <c:pt idx="6">
                  <c:v>FY31-32</c:v>
                </c:pt>
                <c:pt idx="7">
                  <c:v>FY32-33</c:v>
                </c:pt>
                <c:pt idx="8">
                  <c:v>FY33-34</c:v>
                </c:pt>
                <c:pt idx="9">
                  <c:v>FY34-35</c:v>
                </c:pt>
                <c:pt idx="10">
                  <c:v>FY35-36</c:v>
                </c:pt>
                <c:pt idx="11">
                  <c:v>FY36-37</c:v>
                </c:pt>
                <c:pt idx="12">
                  <c:v>FY37-38</c:v>
                </c:pt>
                <c:pt idx="13">
                  <c:v>FY38-39</c:v>
                </c:pt>
                <c:pt idx="14">
                  <c:v>FY39-40</c:v>
                </c:pt>
                <c:pt idx="15">
                  <c:v>FY40-41</c:v>
                </c:pt>
                <c:pt idx="16">
                  <c:v>FY41-42</c:v>
                </c:pt>
                <c:pt idx="17">
                  <c:v>FY42-43</c:v>
                </c:pt>
                <c:pt idx="18">
                  <c:v>FY43-44</c:v>
                </c:pt>
                <c:pt idx="19">
                  <c:v>FY44-45</c:v>
                </c:pt>
                <c:pt idx="20">
                  <c:v>FY45-46</c:v>
                </c:pt>
                <c:pt idx="21">
                  <c:v>FY46-47</c:v>
                </c:pt>
                <c:pt idx="22">
                  <c:v>FY47-48</c:v>
                </c:pt>
                <c:pt idx="23">
                  <c:v>FY48-49</c:v>
                </c:pt>
                <c:pt idx="24">
                  <c:v>FY49-50</c:v>
                </c:pt>
                <c:pt idx="25">
                  <c:v>FY50-51</c:v>
                </c:pt>
                <c:pt idx="26">
                  <c:v>FY51-52</c:v>
                </c:pt>
                <c:pt idx="27">
                  <c:v>FY52-53</c:v>
                </c:pt>
                <c:pt idx="28">
                  <c:v>FY53-54</c:v>
                </c:pt>
                <c:pt idx="29">
                  <c:v>FY54-55</c:v>
                </c:pt>
                <c:pt idx="30">
                  <c:v>FY55-56</c:v>
                </c:pt>
                <c:pt idx="31">
                  <c:v>FY56-57</c:v>
                </c:pt>
              </c:strCache>
            </c:strRef>
          </c:cat>
          <c:val>
            <c:numRef>
              <c:f>'Pavement Funding'!$J$2:$J$33</c:f>
              <c:numCache>
                <c:formatCode>_("$"* #,##0.00_);_("$"* \(#,##0.00\);_("$"* "-"??_);_(@_)</c:formatCode>
                <c:ptCount val="32"/>
                <c:pt idx="0">
                  <c:v>0</c:v>
                </c:pt>
                <c:pt idx="1">
                  <c:v>0</c:v>
                </c:pt>
                <c:pt idx="2">
                  <c:v>12.6</c:v>
                </c:pt>
                <c:pt idx="3">
                  <c:v>13</c:v>
                </c:pt>
                <c:pt idx="4">
                  <c:v>13.4</c:v>
                </c:pt>
                <c:pt idx="5">
                  <c:v>13.8</c:v>
                </c:pt>
                <c:pt idx="6">
                  <c:v>14.2</c:v>
                </c:pt>
                <c:pt idx="7">
                  <c:v>14.6</c:v>
                </c:pt>
                <c:pt idx="8">
                  <c:v>15.1</c:v>
                </c:pt>
                <c:pt idx="9">
                  <c:v>15.5</c:v>
                </c:pt>
                <c:pt idx="10">
                  <c:v>16</c:v>
                </c:pt>
                <c:pt idx="11">
                  <c:v>16.5</c:v>
                </c:pt>
                <c:pt idx="12">
                  <c:v>17</c:v>
                </c:pt>
                <c:pt idx="13">
                  <c:v>17.5</c:v>
                </c:pt>
                <c:pt idx="14">
                  <c:v>18</c:v>
                </c:pt>
                <c:pt idx="15">
                  <c:v>18.600000000000001</c:v>
                </c:pt>
                <c:pt idx="16">
                  <c:v>19.100000000000001</c:v>
                </c:pt>
                <c:pt idx="17">
                  <c:v>19.7</c:v>
                </c:pt>
                <c:pt idx="18">
                  <c:v>20.3</c:v>
                </c:pt>
                <c:pt idx="19">
                  <c:v>20.9</c:v>
                </c:pt>
                <c:pt idx="20">
                  <c:v>21.5</c:v>
                </c:pt>
                <c:pt idx="21">
                  <c:v>22.2</c:v>
                </c:pt>
                <c:pt idx="22">
                  <c:v>22.8</c:v>
                </c:pt>
                <c:pt idx="23">
                  <c:v>23.5</c:v>
                </c:pt>
                <c:pt idx="24">
                  <c:v>24.2</c:v>
                </c:pt>
                <c:pt idx="25">
                  <c:v>24.900000000000006</c:v>
                </c:pt>
                <c:pt idx="26">
                  <c:v>25.700000000000003</c:v>
                </c:pt>
                <c:pt idx="27">
                  <c:v>26.399999999999991</c:v>
                </c:pt>
                <c:pt idx="28">
                  <c:v>27.299999999999997</c:v>
                </c:pt>
                <c:pt idx="29">
                  <c:v>28</c:v>
                </c:pt>
                <c:pt idx="30">
                  <c:v>28.899999999999991</c:v>
                </c:pt>
                <c:pt idx="31">
                  <c:v>29.799999999999997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1C5-4C1C-9AFB-CCABE24E2255}"/>
            </c:ext>
          </c:extLst>
        </c:ser>
        <c:ser>
          <c:idx val="5"/>
          <c:order val="5"/>
          <c:tx>
            <c:strRef>
              <c:f>'Pavement Funding'!$K$1</c:f>
              <c:strCache>
                <c:ptCount val="1"/>
                <c:pt idx="0">
                  <c:v>50% Over 30 Years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'Pavement Funding'!$A$2:$A$33</c:f>
              <c:strCache>
                <c:ptCount val="32"/>
                <c:pt idx="0">
                  <c:v>FY25-26</c:v>
                </c:pt>
                <c:pt idx="1">
                  <c:v>FY26-27</c:v>
                </c:pt>
                <c:pt idx="2">
                  <c:v>FY27-28</c:v>
                </c:pt>
                <c:pt idx="3">
                  <c:v>FY28-29</c:v>
                </c:pt>
                <c:pt idx="4">
                  <c:v>FY29-30</c:v>
                </c:pt>
                <c:pt idx="5">
                  <c:v>FY30-31</c:v>
                </c:pt>
                <c:pt idx="6">
                  <c:v>FY31-32</c:v>
                </c:pt>
                <c:pt idx="7">
                  <c:v>FY32-33</c:v>
                </c:pt>
                <c:pt idx="8">
                  <c:v>FY33-34</c:v>
                </c:pt>
                <c:pt idx="9">
                  <c:v>FY34-35</c:v>
                </c:pt>
                <c:pt idx="10">
                  <c:v>FY35-36</c:v>
                </c:pt>
                <c:pt idx="11">
                  <c:v>FY36-37</c:v>
                </c:pt>
                <c:pt idx="12">
                  <c:v>FY37-38</c:v>
                </c:pt>
                <c:pt idx="13">
                  <c:v>FY38-39</c:v>
                </c:pt>
                <c:pt idx="14">
                  <c:v>FY39-40</c:v>
                </c:pt>
                <c:pt idx="15">
                  <c:v>FY40-41</c:v>
                </c:pt>
                <c:pt idx="16">
                  <c:v>FY41-42</c:v>
                </c:pt>
                <c:pt idx="17">
                  <c:v>FY42-43</c:v>
                </c:pt>
                <c:pt idx="18">
                  <c:v>FY43-44</c:v>
                </c:pt>
                <c:pt idx="19">
                  <c:v>FY44-45</c:v>
                </c:pt>
                <c:pt idx="20">
                  <c:v>FY45-46</c:v>
                </c:pt>
                <c:pt idx="21">
                  <c:v>FY46-47</c:v>
                </c:pt>
                <c:pt idx="22">
                  <c:v>FY47-48</c:v>
                </c:pt>
                <c:pt idx="23">
                  <c:v>FY48-49</c:v>
                </c:pt>
                <c:pt idx="24">
                  <c:v>FY49-50</c:v>
                </c:pt>
                <c:pt idx="25">
                  <c:v>FY50-51</c:v>
                </c:pt>
                <c:pt idx="26">
                  <c:v>FY51-52</c:v>
                </c:pt>
                <c:pt idx="27">
                  <c:v>FY52-53</c:v>
                </c:pt>
                <c:pt idx="28">
                  <c:v>FY53-54</c:v>
                </c:pt>
                <c:pt idx="29">
                  <c:v>FY54-55</c:v>
                </c:pt>
                <c:pt idx="30">
                  <c:v>FY55-56</c:v>
                </c:pt>
                <c:pt idx="31">
                  <c:v>FY56-57</c:v>
                </c:pt>
              </c:strCache>
            </c:strRef>
          </c:cat>
          <c:val>
            <c:numRef>
              <c:f>'Pavement Funding'!$K$2:$K$33</c:f>
              <c:numCache>
                <c:formatCode>_("$"* #,##0.00_);_("$"* \(#,##0.00\);_("$"* "-"??_);_(@_)</c:formatCode>
                <c:ptCount val="32"/>
                <c:pt idx="0">
                  <c:v>0</c:v>
                </c:pt>
                <c:pt idx="1">
                  <c:v>0</c:v>
                </c:pt>
                <c:pt idx="2">
                  <c:v>12.6</c:v>
                </c:pt>
                <c:pt idx="3">
                  <c:v>13</c:v>
                </c:pt>
                <c:pt idx="4">
                  <c:v>13.4</c:v>
                </c:pt>
                <c:pt idx="5">
                  <c:v>13.8</c:v>
                </c:pt>
                <c:pt idx="6">
                  <c:v>14.2</c:v>
                </c:pt>
                <c:pt idx="7">
                  <c:v>14.6</c:v>
                </c:pt>
                <c:pt idx="8">
                  <c:v>15.1</c:v>
                </c:pt>
                <c:pt idx="9">
                  <c:v>15.5</c:v>
                </c:pt>
                <c:pt idx="10">
                  <c:v>16</c:v>
                </c:pt>
                <c:pt idx="11">
                  <c:v>16.5</c:v>
                </c:pt>
                <c:pt idx="12">
                  <c:v>17</c:v>
                </c:pt>
                <c:pt idx="13">
                  <c:v>17.5</c:v>
                </c:pt>
                <c:pt idx="14">
                  <c:v>18</c:v>
                </c:pt>
                <c:pt idx="15">
                  <c:v>18.600000000000001</c:v>
                </c:pt>
                <c:pt idx="16">
                  <c:v>19.100000000000001</c:v>
                </c:pt>
                <c:pt idx="17">
                  <c:v>19.7</c:v>
                </c:pt>
                <c:pt idx="18">
                  <c:v>20.3</c:v>
                </c:pt>
                <c:pt idx="19">
                  <c:v>20.9</c:v>
                </c:pt>
                <c:pt idx="20">
                  <c:v>21.5</c:v>
                </c:pt>
                <c:pt idx="21">
                  <c:v>22.2</c:v>
                </c:pt>
                <c:pt idx="22">
                  <c:v>22.8</c:v>
                </c:pt>
                <c:pt idx="23">
                  <c:v>23.5</c:v>
                </c:pt>
                <c:pt idx="24">
                  <c:v>24.2</c:v>
                </c:pt>
                <c:pt idx="25">
                  <c:v>25</c:v>
                </c:pt>
                <c:pt idx="26">
                  <c:v>25.700000000000003</c:v>
                </c:pt>
                <c:pt idx="27">
                  <c:v>26.500000000000014</c:v>
                </c:pt>
                <c:pt idx="28">
                  <c:v>27.199999999999989</c:v>
                </c:pt>
                <c:pt idx="29">
                  <c:v>28.100000000000009</c:v>
                </c:pt>
                <c:pt idx="30">
                  <c:v>28.900000000000006</c:v>
                </c:pt>
                <c:pt idx="31">
                  <c:v>29.800000000000011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1C5-4C1C-9AFB-CCABE24E2255}"/>
            </c:ext>
          </c:extLst>
        </c:ser>
        <c:ser>
          <c:idx val="6"/>
          <c:order val="6"/>
          <c:tx>
            <c:strRef>
              <c:f>'Pavement Funding'!$L$1</c:f>
              <c:strCache>
                <c:ptCount val="1"/>
                <c:pt idx="0">
                  <c:v>60% Over 30 Years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'Pavement Funding'!$A$2:$A$33</c:f>
              <c:strCache>
                <c:ptCount val="32"/>
                <c:pt idx="0">
                  <c:v>FY25-26</c:v>
                </c:pt>
                <c:pt idx="1">
                  <c:v>FY26-27</c:v>
                </c:pt>
                <c:pt idx="2">
                  <c:v>FY27-28</c:v>
                </c:pt>
                <c:pt idx="3">
                  <c:v>FY28-29</c:v>
                </c:pt>
                <c:pt idx="4">
                  <c:v>FY29-30</c:v>
                </c:pt>
                <c:pt idx="5">
                  <c:v>FY30-31</c:v>
                </c:pt>
                <c:pt idx="6">
                  <c:v>FY31-32</c:v>
                </c:pt>
                <c:pt idx="7">
                  <c:v>FY32-33</c:v>
                </c:pt>
                <c:pt idx="8">
                  <c:v>FY33-34</c:v>
                </c:pt>
                <c:pt idx="9">
                  <c:v>FY34-35</c:v>
                </c:pt>
                <c:pt idx="10">
                  <c:v>FY35-36</c:v>
                </c:pt>
                <c:pt idx="11">
                  <c:v>FY36-37</c:v>
                </c:pt>
                <c:pt idx="12">
                  <c:v>FY37-38</c:v>
                </c:pt>
                <c:pt idx="13">
                  <c:v>FY38-39</c:v>
                </c:pt>
                <c:pt idx="14">
                  <c:v>FY39-40</c:v>
                </c:pt>
                <c:pt idx="15">
                  <c:v>FY40-41</c:v>
                </c:pt>
                <c:pt idx="16">
                  <c:v>FY41-42</c:v>
                </c:pt>
                <c:pt idx="17">
                  <c:v>FY42-43</c:v>
                </c:pt>
                <c:pt idx="18">
                  <c:v>FY43-44</c:v>
                </c:pt>
                <c:pt idx="19">
                  <c:v>FY44-45</c:v>
                </c:pt>
                <c:pt idx="20">
                  <c:v>FY45-46</c:v>
                </c:pt>
                <c:pt idx="21">
                  <c:v>FY46-47</c:v>
                </c:pt>
                <c:pt idx="22">
                  <c:v>FY47-48</c:v>
                </c:pt>
                <c:pt idx="23">
                  <c:v>FY48-49</c:v>
                </c:pt>
                <c:pt idx="24">
                  <c:v>FY49-50</c:v>
                </c:pt>
                <c:pt idx="25">
                  <c:v>FY50-51</c:v>
                </c:pt>
                <c:pt idx="26">
                  <c:v>FY51-52</c:v>
                </c:pt>
                <c:pt idx="27">
                  <c:v>FY52-53</c:v>
                </c:pt>
                <c:pt idx="28">
                  <c:v>FY53-54</c:v>
                </c:pt>
                <c:pt idx="29">
                  <c:v>FY54-55</c:v>
                </c:pt>
                <c:pt idx="30">
                  <c:v>FY55-56</c:v>
                </c:pt>
                <c:pt idx="31">
                  <c:v>FY56-57</c:v>
                </c:pt>
              </c:strCache>
            </c:strRef>
          </c:cat>
          <c:val>
            <c:numRef>
              <c:f>'Pavement Funding'!$L$2:$L$33</c:f>
              <c:numCache>
                <c:formatCode>_("$"* #,##0.00_);_("$"* \(#,##0.00\);_("$"* "-"??_);_(@_)</c:formatCode>
                <c:ptCount val="32"/>
                <c:pt idx="0">
                  <c:v>0</c:v>
                </c:pt>
                <c:pt idx="1">
                  <c:v>0</c:v>
                </c:pt>
                <c:pt idx="2">
                  <c:v>12.6</c:v>
                </c:pt>
                <c:pt idx="3">
                  <c:v>13</c:v>
                </c:pt>
                <c:pt idx="4">
                  <c:v>13.4</c:v>
                </c:pt>
                <c:pt idx="5">
                  <c:v>13.8</c:v>
                </c:pt>
                <c:pt idx="6">
                  <c:v>14.2</c:v>
                </c:pt>
                <c:pt idx="7">
                  <c:v>14.6</c:v>
                </c:pt>
                <c:pt idx="8">
                  <c:v>15.1</c:v>
                </c:pt>
                <c:pt idx="9">
                  <c:v>15.5</c:v>
                </c:pt>
                <c:pt idx="10">
                  <c:v>16</c:v>
                </c:pt>
                <c:pt idx="11">
                  <c:v>16.5</c:v>
                </c:pt>
                <c:pt idx="12">
                  <c:v>17</c:v>
                </c:pt>
                <c:pt idx="13">
                  <c:v>17.5</c:v>
                </c:pt>
                <c:pt idx="14">
                  <c:v>18</c:v>
                </c:pt>
                <c:pt idx="15">
                  <c:v>18.600000000000001</c:v>
                </c:pt>
                <c:pt idx="16">
                  <c:v>19.100000000000001</c:v>
                </c:pt>
                <c:pt idx="17">
                  <c:v>19.7</c:v>
                </c:pt>
                <c:pt idx="18">
                  <c:v>20.3</c:v>
                </c:pt>
                <c:pt idx="19">
                  <c:v>20.9</c:v>
                </c:pt>
                <c:pt idx="20">
                  <c:v>21.5</c:v>
                </c:pt>
                <c:pt idx="21">
                  <c:v>22.2</c:v>
                </c:pt>
                <c:pt idx="22">
                  <c:v>22.8</c:v>
                </c:pt>
                <c:pt idx="23">
                  <c:v>23.5</c:v>
                </c:pt>
                <c:pt idx="24">
                  <c:v>24.2</c:v>
                </c:pt>
                <c:pt idx="25">
                  <c:v>24.899999999999991</c:v>
                </c:pt>
                <c:pt idx="26">
                  <c:v>25.699999999999989</c:v>
                </c:pt>
                <c:pt idx="27">
                  <c:v>26.399999999999977</c:v>
                </c:pt>
                <c:pt idx="28">
                  <c:v>27.300000000000011</c:v>
                </c:pt>
                <c:pt idx="29">
                  <c:v>28.099999999999994</c:v>
                </c:pt>
                <c:pt idx="30">
                  <c:v>28.900000000000006</c:v>
                </c:pt>
                <c:pt idx="31">
                  <c:v>29.699999999999989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1C5-4C1C-9AFB-CCABE24E22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69791087"/>
        <c:axId val="469791567"/>
      </c:barChart>
      <c:catAx>
        <c:axId val="46979108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9791567"/>
        <c:crosses val="autoZero"/>
        <c:auto val="1"/>
        <c:lblAlgn val="ctr"/>
        <c:lblOffset val="100"/>
        <c:noMultiLvlLbl val="0"/>
      </c:catAx>
      <c:valAx>
        <c:axId val="4697915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 dirty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Pavement Funding ($ Million)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9791087"/>
        <c:crosses val="autoZero"/>
        <c:crossBetween val="between"/>
      </c:valAx>
      <c:spPr>
        <a:noFill/>
        <a:ln>
          <a:solidFill>
            <a:schemeClr val="bg1">
              <a:lumMod val="85000"/>
            </a:schemeClr>
          </a:solidFill>
        </a:ln>
        <a:effectLst/>
      </c:spPr>
    </c:plotArea>
    <c:legend>
      <c:legendPos val="t"/>
      <c:layout>
        <c:manualLayout>
          <c:xMode val="edge"/>
          <c:yMode val="edge"/>
          <c:x val="0.14972502945005889"/>
          <c:y val="9.4843907351460241E-2"/>
          <c:w val="0.69005125343584017"/>
          <c:h val="3.39881532935271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286387724567211E-2"/>
          <c:y val="2.8763233194503402E-2"/>
          <c:w val="0.92838253367609624"/>
          <c:h val="0.88227334842735683"/>
        </c:manualLayout>
      </c:layout>
      <c:lineChart>
        <c:grouping val="standard"/>
        <c:varyColors val="0"/>
        <c:ser>
          <c:idx val="8"/>
          <c:order val="0"/>
          <c:tx>
            <c:v>Scenario 1</c:v>
          </c:tx>
          <c:spPr>
            <a:ln w="28575" cap="rnd">
              <a:solidFill>
                <a:srgbClr val="EE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860757637874403E-2"/>
                  <c:y val="-2.9349451888764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D3D-4E41-9AE9-CB5239B27810}"/>
                </c:ext>
              </c:extLst>
            </c:dLbl>
            <c:dLbl>
              <c:idx val="23"/>
              <c:layout>
                <c:manualLayout>
                  <c:x val="-6.8247170250204658E-2"/>
                  <c:y val="4.289535276050155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06F-4EBF-9180-D6F41BBB56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'FresnoCOG Measure C'!$A$4:$A$27</c:f>
              <c:numCache>
                <c:formatCode>General</c:formatCode>
                <c:ptCount val="24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  <c:pt idx="5">
                  <c:v>2031</c:v>
                </c:pt>
                <c:pt idx="6">
                  <c:v>2032</c:v>
                </c:pt>
                <c:pt idx="7">
                  <c:v>2033</c:v>
                </c:pt>
                <c:pt idx="8">
                  <c:v>2034</c:v>
                </c:pt>
                <c:pt idx="9">
                  <c:v>2035</c:v>
                </c:pt>
                <c:pt idx="10">
                  <c:v>2036</c:v>
                </c:pt>
                <c:pt idx="11">
                  <c:v>2037</c:v>
                </c:pt>
                <c:pt idx="12">
                  <c:v>2038</c:v>
                </c:pt>
                <c:pt idx="13">
                  <c:v>2039</c:v>
                </c:pt>
                <c:pt idx="14">
                  <c:v>2040</c:v>
                </c:pt>
                <c:pt idx="15">
                  <c:v>2041</c:v>
                </c:pt>
                <c:pt idx="16">
                  <c:v>2042</c:v>
                </c:pt>
                <c:pt idx="17">
                  <c:v>2043</c:v>
                </c:pt>
                <c:pt idx="18">
                  <c:v>2044</c:v>
                </c:pt>
                <c:pt idx="19">
                  <c:v>2045</c:v>
                </c:pt>
                <c:pt idx="20">
                  <c:v>2046</c:v>
                </c:pt>
                <c:pt idx="21">
                  <c:v>2047</c:v>
                </c:pt>
                <c:pt idx="22">
                  <c:v>2048</c:v>
                </c:pt>
                <c:pt idx="23">
                  <c:v>2049</c:v>
                </c:pt>
              </c:numCache>
            </c:numRef>
          </c:cat>
          <c:val>
            <c:numRef>
              <c:f>'FresnoCOG Measure C'!$B$4:$B$27</c:f>
              <c:numCache>
                <c:formatCode>0</c:formatCode>
                <c:ptCount val="24"/>
                <c:pt idx="0">
                  <c:v>65</c:v>
                </c:pt>
                <c:pt idx="1">
                  <c:v>64</c:v>
                </c:pt>
                <c:pt idx="2">
                  <c:v>63</c:v>
                </c:pt>
                <c:pt idx="3">
                  <c:v>62</c:v>
                </c:pt>
                <c:pt idx="4">
                  <c:v>60</c:v>
                </c:pt>
                <c:pt idx="5">
                  <c:v>60</c:v>
                </c:pt>
                <c:pt idx="6">
                  <c:v>59</c:v>
                </c:pt>
                <c:pt idx="7">
                  <c:v>58</c:v>
                </c:pt>
                <c:pt idx="8">
                  <c:v>57</c:v>
                </c:pt>
                <c:pt idx="9">
                  <c:v>56</c:v>
                </c:pt>
                <c:pt idx="10">
                  <c:v>56</c:v>
                </c:pt>
                <c:pt idx="11">
                  <c:v>55</c:v>
                </c:pt>
                <c:pt idx="12">
                  <c:v>54</c:v>
                </c:pt>
                <c:pt idx="13">
                  <c:v>54</c:v>
                </c:pt>
                <c:pt idx="14">
                  <c:v>53</c:v>
                </c:pt>
                <c:pt idx="15">
                  <c:v>53</c:v>
                </c:pt>
                <c:pt idx="16">
                  <c:v>52</c:v>
                </c:pt>
                <c:pt idx="17">
                  <c:v>52</c:v>
                </c:pt>
                <c:pt idx="18">
                  <c:v>51</c:v>
                </c:pt>
                <c:pt idx="19">
                  <c:v>50</c:v>
                </c:pt>
                <c:pt idx="20">
                  <c:v>50</c:v>
                </c:pt>
                <c:pt idx="21">
                  <c:v>49</c:v>
                </c:pt>
                <c:pt idx="22">
                  <c:v>48</c:v>
                </c:pt>
                <c:pt idx="23">
                  <c:v>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06F-4EBF-9180-D6F41BBB56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70858720"/>
        <c:axId val="1870868800"/>
      </c:lineChart>
      <c:catAx>
        <c:axId val="18708587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US"/>
          </a:p>
        </c:txPr>
        <c:crossAx val="1870868800"/>
        <c:crosses val="autoZero"/>
        <c:auto val="1"/>
        <c:lblAlgn val="ctr"/>
        <c:lblOffset val="100"/>
        <c:noMultiLvlLbl val="0"/>
      </c:catAx>
      <c:valAx>
        <c:axId val="1870868800"/>
        <c:scaling>
          <c:orientation val="minMax"/>
          <c:max val="100"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pPr>
                <a:r>
                  <a:rPr lang="en-US"/>
                  <a:t>PCI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US"/>
          </a:p>
        </c:txPr>
        <c:crossAx val="1870858720"/>
        <c:crosses val="autoZero"/>
        <c:crossBetween val="between"/>
      </c:valAx>
      <c:spPr>
        <a:noFill/>
        <a:ln>
          <a:solidFill>
            <a:schemeClr val="bg1">
              <a:lumMod val="85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0.10553350146863151"/>
          <c:y val="5.1591124812098148E-2"/>
          <c:w val="0.80784490658346486"/>
          <c:h val="0.135171202765781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="1"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8D0-4033-BE95-ABB4A89BAD7D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8D0-4033-BE95-ABB4A89BAD7D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8D0-4033-BE95-ABB4A89BAD7D}"/>
              </c:ext>
            </c:extLst>
          </c:dPt>
          <c:dPt>
            <c:idx val="3"/>
            <c:bubble3D val="0"/>
            <c:spPr>
              <a:solidFill>
                <a:srgbClr val="EE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8D0-4033-BE95-ABB4A89BAD7D}"/>
              </c:ext>
            </c:extLst>
          </c:dPt>
          <c:dLbls>
            <c:dLbl>
              <c:idx val="0"/>
              <c:layout>
                <c:manualLayout>
                  <c:x val="-0.24128250226981302"/>
                  <c:y val="9.663312919218430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8D0-4033-BE95-ABB4A89BAD7D}"/>
                </c:ext>
              </c:extLst>
            </c:dLbl>
            <c:dLbl>
              <c:idx val="1"/>
              <c:layout>
                <c:manualLayout>
                  <c:x val="6.2598666537716039E-3"/>
                  <c:y val="-0.2003703703703702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8D0-4033-BE95-ABB4A89BAD7D}"/>
                </c:ext>
              </c:extLst>
            </c:dLbl>
            <c:dLbl>
              <c:idx val="2"/>
              <c:layout>
                <c:manualLayout>
                  <c:x val="0.134439121757955"/>
                  <c:y val="-7.570683872849236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8D0-4033-BE95-ABB4A89BAD7D}"/>
                </c:ext>
              </c:extLst>
            </c:dLbl>
            <c:dLbl>
              <c:idx val="3"/>
              <c:layout>
                <c:manualLayout>
                  <c:x val="0.18513712833075985"/>
                  <c:y val="0.120982064741907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8D0-4033-BE95-ABB4A89BAD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Lit>
              <c:ptCount val="4"/>
              <c:pt idx="0">
                <c:v>Good</c:v>
              </c:pt>
              <c:pt idx="1">
                <c:v>Fair</c:v>
              </c:pt>
              <c:pt idx="2">
                <c:v>Poor</c:v>
              </c:pt>
              <c:pt idx="3">
                <c:v>Very Poor</c:v>
              </c:pt>
            </c:strLit>
          </c:cat>
          <c:val>
            <c:numRef>
              <c:f>'Network Condition'!$F$17:$F$20</c:f>
              <c:numCache>
                <c:formatCode>General</c:formatCode>
                <c:ptCount val="4"/>
                <c:pt idx="0">
                  <c:v>37.6</c:v>
                </c:pt>
                <c:pt idx="1">
                  <c:v>25.8</c:v>
                </c:pt>
                <c:pt idx="2">
                  <c:v>5.3</c:v>
                </c:pt>
                <c:pt idx="3">
                  <c:v>31.4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8D0-4033-BE95-ABB4A89BAD7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69232377184197"/>
          <c:y val="0.10586203345721427"/>
          <c:w val="0.65582901067653765"/>
          <c:h val="0.7454270147814608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EF0-47F2-A73B-7FA8886AE536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EF0-47F2-A73B-7FA8886AE536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EF0-47F2-A73B-7FA8886AE536}"/>
              </c:ext>
            </c:extLst>
          </c:dPt>
          <c:dPt>
            <c:idx val="3"/>
            <c:bubble3D val="0"/>
            <c:spPr>
              <a:solidFill>
                <a:srgbClr val="EE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EF0-47F2-A73B-7FA8886AE536}"/>
              </c:ext>
            </c:extLst>
          </c:dPt>
          <c:dLbls>
            <c:dLbl>
              <c:idx val="0"/>
              <c:layout>
                <c:manualLayout>
                  <c:x val="-0.22747631366686238"/>
                  <c:y val="2.387699561227571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620130136173074"/>
                      <c:h val="0.234025536431687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EF0-47F2-A73B-7FA8886AE536}"/>
                </c:ext>
              </c:extLst>
            </c:dLbl>
            <c:dLbl>
              <c:idx val="1"/>
              <c:layout>
                <c:manualLayout>
                  <c:x val="0.13020194908824967"/>
                  <c:y val="-0.2148392710576823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EF0-47F2-A73B-7FA8886AE536}"/>
                </c:ext>
              </c:extLst>
            </c:dLbl>
            <c:dLbl>
              <c:idx val="2"/>
              <c:layout>
                <c:manualLayout>
                  <c:x val="0.20598985377100021"/>
                  <c:y val="8.565812778089766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EF0-47F2-A73B-7FA8886AE536}"/>
                </c:ext>
              </c:extLst>
            </c:dLbl>
            <c:dLbl>
              <c:idx val="3"/>
              <c:layout>
                <c:manualLayout>
                  <c:x val="-0.2120966442593728"/>
                  <c:y val="4.6440724375836663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EF0-47F2-A73B-7FA8886AE5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Lit>
              <c:ptCount val="4"/>
              <c:pt idx="0">
                <c:v>Good</c:v>
              </c:pt>
              <c:pt idx="1">
                <c:v>Fair</c:v>
              </c:pt>
              <c:pt idx="2">
                <c:v>Poor</c:v>
              </c:pt>
              <c:pt idx="3">
                <c:v>Very Poor</c:v>
              </c:pt>
            </c:strLit>
          </c:cat>
          <c:val>
            <c:numRef>
              <c:f>'Network Condition'!$F$3:$F$6</c:f>
              <c:numCache>
                <c:formatCode>General</c:formatCode>
                <c:ptCount val="4"/>
                <c:pt idx="0">
                  <c:v>44.2</c:v>
                </c:pt>
                <c:pt idx="1">
                  <c:v>25.5</c:v>
                </c:pt>
                <c:pt idx="2">
                  <c:v>22.8</c:v>
                </c:pt>
                <c:pt idx="3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EF0-47F2-A73B-7FA8886AE5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'Local Street Network'!$B$3:$B$18</cx:f>
        <cx:lvl ptCount="16">
          <cx:pt idx="0">Fowler</cx:pt>
          <cx:pt idx="1">Firebaugh</cx:pt>
          <cx:pt idx="2">Huron</cx:pt>
          <cx:pt idx="3">Kingsburg</cx:pt>
          <cx:pt idx="4">Mendota</cx:pt>
          <cx:pt idx="5">Orange Cove</cx:pt>
          <cx:pt idx="6">San Joaquin</cx:pt>
          <cx:pt idx="7">Selma</cx:pt>
          <cx:pt idx="8">Coalinga</cx:pt>
          <cx:pt idx="9">Fresno City</cx:pt>
          <cx:pt idx="10">Fresno County</cx:pt>
          <cx:pt idx="11">Sanger</cx:pt>
          <cx:pt idx="12">Parlier</cx:pt>
          <cx:pt idx="13">Reedley</cx:pt>
          <cx:pt idx="14">Kerman</cx:pt>
          <cx:pt idx="15">Clovis</cx:pt>
        </cx:lvl>
      </cx:strDim>
      <cx:numDim type="size">
        <cx:f>'Local Street Network'!$C$3:$C$18</cx:f>
        <cx:lvl ptCount="16" formatCode="_(* #,##0.00_);_(* \(#,##0.00\);_(* &quot;-&quot;??_);_(@_)">
          <cx:pt idx="0">37.5</cx:pt>
          <cx:pt idx="1">21.199999999999999</cx:pt>
          <cx:pt idx="2">16.100000000000001</cx:pt>
          <cx:pt idx="3">46.100000000000001</cx:pt>
          <cx:pt idx="4">31</cx:pt>
          <cx:pt idx="5">37.700000000000003</cx:pt>
          <cx:pt idx="6">14.5</cx:pt>
          <cx:pt idx="7">83.900000000000006</cx:pt>
          <cx:pt idx="8">50.100000000000001</cx:pt>
          <cx:pt idx="9">1846.8</cx:pt>
          <cx:pt idx="10">3467.1999999999998</cx:pt>
          <cx:pt idx="11">146</cx:pt>
          <cx:pt idx="12">37</cx:pt>
          <cx:pt idx="13">98.599999999999994</cx:pt>
          <cx:pt idx="14">59.899999999999999</cx:pt>
          <cx:pt idx="15">487</cx:pt>
        </cx:lvl>
      </cx:numDim>
    </cx:data>
  </cx:chartData>
  <cx:chart>
    <cx:plotArea>
      <cx:plotAreaRegion>
        <cx:series layoutId="treemap" uniqueId="{CAD6E294-E687-4AFE-8E37-B6A8EDEF00F2}">
          <cx:dataLabels pos="inEnd">
            <cx:visibility seriesName="0" categoryName="1" value="0"/>
            <cx:separator>, </cx:separator>
            <cx:dataLabel idx="0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000"/>
                  </a:pPr>
                  <a:r>
                    <a:rPr lang="en-US" sz="1000" b="0" i="0" u="none" strike="noStrike" baseline="0">
                      <a:solidFill>
                        <a:sysClr val="window" lastClr="FFFFFF"/>
                      </a:solidFill>
                      <a:latin typeface="Aptos Narrow" panose="02110004020202020204"/>
                    </a:rPr>
                    <a:t>Fowler</a:t>
                  </a:r>
                </a:p>
              </cx:txPr>
              <cx:visibility seriesName="0" categoryName="1" value="0"/>
              <cx:separator>, </cx:separator>
            </cx:dataLabel>
            <cx:dataLabel idx="3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100"/>
                  </a:pPr>
                  <a:r>
                    <a:rPr lang="en-US" sz="1100" b="0" i="0" u="none" strike="noStrike" baseline="0">
                      <a:solidFill>
                        <a:sysClr val="window" lastClr="FFFFFF"/>
                      </a:solidFill>
                      <a:latin typeface="Aptos Narrow" panose="02110004020202020204"/>
                    </a:rPr>
                    <a:t>Kingsburg</a:t>
                  </a:r>
                </a:p>
              </cx:txPr>
              <cx:visibility seriesName="0" categoryName="1" value="0"/>
              <cx:separator>, </cx:separator>
            </cx:dataLabel>
            <cx:dataLabel idx="5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000"/>
                  </a:pPr>
                  <a:r>
                    <a:rPr lang="en-US" sz="1000" b="0" i="0" u="none" strike="noStrike" baseline="0">
                      <a:solidFill>
                        <a:sysClr val="window" lastClr="FFFFFF"/>
                      </a:solidFill>
                      <a:latin typeface="Aptos Narrow" panose="02110004020202020204"/>
                    </a:rPr>
                    <a:t>Orange Cove</a:t>
                  </a:r>
                </a:p>
              </cx:txPr>
              <cx:visibility seriesName="0" categoryName="1" value="0"/>
              <cx:separator>, </cx:separator>
            </cx:dataLabel>
            <cx:dataLabel idx="7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200"/>
                  </a:pPr>
                  <a:r>
                    <a:rPr lang="en-US" sz="1200" b="0" i="0" u="none" strike="noStrike" baseline="0">
                      <a:solidFill>
                        <a:sysClr val="window" lastClr="FFFFFF"/>
                      </a:solidFill>
                      <a:latin typeface="Aptos Narrow" panose="02110004020202020204"/>
                    </a:rPr>
                    <a:t>Selma</a:t>
                  </a:r>
                </a:p>
              </cx:txPr>
              <cx:visibility seriesName="0" categoryName="1" value="0"/>
              <cx:separator>, </cx:separator>
            </cx:dataLabel>
            <cx:dataLabel idx="8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/>
                  </a:pPr>
                  <a:r>
                    <a:rPr lang="en-US" sz="800" b="0" i="0" u="none" strike="noStrike" baseline="0">
                      <a:solidFill>
                        <a:sysClr val="window" lastClr="FFFFFF"/>
                      </a:solidFill>
                      <a:latin typeface="Aptos Narrow" panose="02110004020202020204"/>
                    </a:rPr>
                    <a:t>Coalinga</a:t>
                  </a:r>
                </a:p>
              </cx:txPr>
              <cx:visibility seriesName="0" categoryName="1" value="0"/>
              <cx:separator>, </cx:separator>
            </cx:dataLabel>
            <cx:dataLabel idx="9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200"/>
                  </a:pPr>
                  <a:r>
                    <a:rPr lang="en-US" sz="1200" b="0" i="0" u="none" strike="noStrike" baseline="0">
                      <a:solidFill>
                        <a:sysClr val="window" lastClr="FFFFFF"/>
                      </a:solidFill>
                      <a:latin typeface="Aptos Narrow" panose="02110004020202020204"/>
                    </a:rPr>
                    <a:t>Fresno City</a:t>
                  </a:r>
                </a:p>
              </cx:txPr>
              <cx:visibility seriesName="0" categoryName="1" value="0"/>
              <cx:separator>, </cx:separator>
            </cx:dataLabel>
            <cx:dataLabel idx="10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200"/>
                  </a:pPr>
                  <a:r>
                    <a:rPr lang="en-US" sz="1200" b="0" i="0" u="none" strike="noStrike" baseline="0">
                      <a:solidFill>
                        <a:sysClr val="window" lastClr="FFFFFF"/>
                      </a:solidFill>
                      <a:latin typeface="Aptos Narrow" panose="02110004020202020204"/>
                    </a:rPr>
                    <a:t>Fresno County</a:t>
                  </a:r>
                </a:p>
              </cx:txPr>
              <cx:visibility seriesName="0" categoryName="1" value="0"/>
              <cx:separator>, </cx:separator>
            </cx:dataLabel>
            <cx:dataLabel idx="11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200"/>
                  </a:pPr>
                  <a:r>
                    <a:rPr lang="en-US" sz="1200" b="0" i="0" u="none" strike="noStrike" baseline="0">
                      <a:solidFill>
                        <a:sysClr val="window" lastClr="FFFFFF"/>
                      </a:solidFill>
                      <a:latin typeface="Aptos Narrow" panose="02110004020202020204"/>
                    </a:rPr>
                    <a:t>Sanger</a:t>
                  </a:r>
                </a:p>
              </cx:txPr>
              <cx:visibility seriesName="0" categoryName="1" value="0"/>
              <cx:separator>, </cx:separator>
            </cx:dataLabel>
            <cx:dataLabel idx="12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100"/>
                  </a:pPr>
                  <a:r>
                    <a:rPr lang="en-US" sz="1100" b="0" i="0" u="none" strike="noStrike" baseline="0">
                      <a:solidFill>
                        <a:sysClr val="window" lastClr="FFFFFF"/>
                      </a:solidFill>
                      <a:latin typeface="Aptos Narrow" panose="02110004020202020204"/>
                    </a:rPr>
                    <a:t>Parlier</a:t>
                  </a:r>
                </a:p>
              </cx:txPr>
              <cx:visibility seriesName="0" categoryName="1" value="0"/>
              <cx:separator>, </cx:separator>
            </cx:dataLabel>
            <cx:dataLabel idx="13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200"/>
                  </a:pPr>
                  <a:r>
                    <a:rPr lang="en-US" sz="1200" b="0" i="0" u="none" strike="noStrike" baseline="0">
                      <a:solidFill>
                        <a:sysClr val="window" lastClr="FFFFFF"/>
                      </a:solidFill>
                      <a:latin typeface="Aptos Narrow" panose="02110004020202020204"/>
                    </a:rPr>
                    <a:t>Reedley</a:t>
                  </a:r>
                </a:p>
              </cx:txPr>
              <cx:visibility seriesName="0" categoryName="1" value="0"/>
              <cx:separator>, </cx:separator>
            </cx:dataLabel>
            <cx:dataLabel idx="14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100"/>
                  </a:pPr>
                  <a:r>
                    <a:rPr lang="en-US" sz="1100" b="0" i="0" u="none" strike="noStrike" baseline="0">
                      <a:solidFill>
                        <a:sysClr val="window" lastClr="FFFFFF"/>
                      </a:solidFill>
                      <a:latin typeface="Aptos Narrow" panose="02110004020202020204"/>
                    </a:rPr>
                    <a:t>Kerman</a:t>
                  </a:r>
                </a:p>
              </cx:txPr>
              <cx:visibility seriesName="0" categoryName="1" value="0"/>
              <cx:separator>, </cx:separator>
            </cx:dataLabel>
            <cx:dataLabel idx="15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200"/>
                  </a:pPr>
                  <a:r>
                    <a:rPr lang="en-US" sz="1200" b="0" i="0" u="none" strike="noStrike" baseline="0">
                      <a:solidFill>
                        <a:sysClr val="window" lastClr="FFFFFF"/>
                      </a:solidFill>
                      <a:latin typeface="Aptos Narrow" panose="02110004020202020204"/>
                    </a:rPr>
                    <a:t>Clovis</a:t>
                  </a:r>
                </a:p>
              </cx:txPr>
              <cx:visibility seriesName="0" categoryName="1" value="0"/>
              <cx:separator>, </cx:separator>
            </cx:dataLabel>
          </cx:dataLabels>
          <cx:dataId val="0"/>
          <cx:layoutPr>
            <cx:parentLabelLayout val="overlapping"/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5.2858E-6</cdr:x>
      <cdr:y>9.00988E-6</cdr:y>
    </cdr:from>
    <cdr:to>
      <cdr:x>5.2858E-6</cdr:x>
      <cdr:y>9.00988E-6</cdr:y>
    </cdr:to>
    <cdr:grpSp>
      <cdr:nvGrpSpPr>
        <cdr:cNvPr id="7" name="Group 6">
          <a:extLst xmlns:a="http://schemas.openxmlformats.org/drawingml/2006/main">
            <a:ext uri="{FF2B5EF4-FFF2-40B4-BE49-F238E27FC236}">
              <a16:creationId xmlns:a16="http://schemas.microsoft.com/office/drawing/2014/main" id="{6C212053-AFDB-604A-3162-ADC13928916B}"/>
            </a:ext>
          </a:extLst>
        </cdr:cNvPr>
        <cdr:cNvGrpSpPr/>
      </cdr:nvGrpSpPr>
      <cdr:grpSpPr>
        <a:xfrm xmlns:a="http://schemas.openxmlformats.org/drawingml/2006/main">
          <a:off x="63" y="50"/>
          <a:ext cx="0" cy="0"/>
          <a:chOff x="0" y="0"/>
          <a:chExt cx="0" cy="0"/>
        </a:xfrm>
      </cdr:grpSpPr>
    </cdr:grp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grpSp>
      <cdr:nvGrpSpPr>
        <cdr:cNvPr id="6" name="Group 5">
          <a:extLst xmlns:a="http://schemas.openxmlformats.org/drawingml/2006/main">
            <a:ext uri="{FF2B5EF4-FFF2-40B4-BE49-F238E27FC236}">
              <a16:creationId xmlns:a16="http://schemas.microsoft.com/office/drawing/2014/main" id="{853C5C2B-AFED-E06B-B8A8-C568621ACBF1}"/>
            </a:ext>
          </a:extLst>
        </cdr:cNvPr>
        <cdr:cNvGrpSpPr/>
      </cdr:nvGrpSpPr>
      <cdr:grpSpPr>
        <a:xfrm xmlns:a="http://schemas.openxmlformats.org/drawingml/2006/main">
          <a:off x="0" y="0"/>
          <a:ext cx="0" cy="0"/>
          <a:chOff x="0" y="0"/>
          <a:chExt cx="0" cy="0"/>
        </a:xfrm>
      </cdr:grpSpPr>
    </cdr:grp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0.16113</cdr:x>
      <cdr:y>0.07207</cdr:y>
    </cdr:from>
    <cdr:to>
      <cdr:x>0.16113</cdr:x>
      <cdr:y>0.80631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8AC04389-A784-7A57-AB16-BF68DD4F62DF}"/>
            </a:ext>
          </a:extLst>
        </cdr:cNvPr>
        <cdr:cNvCxnSpPr/>
      </cdr:nvCxnSpPr>
      <cdr:spPr>
        <a:xfrm xmlns:a="http://schemas.openxmlformats.org/drawingml/2006/main" flipV="1">
          <a:off x="1571627" y="457200"/>
          <a:ext cx="0" cy="4657725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0.16309</cdr:x>
      <cdr:y>0.18318</cdr:y>
    </cdr:from>
    <cdr:to>
      <cdr:x>0.20215</cdr:x>
      <cdr:y>0.18318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id="{1CBA4F7D-23DD-E63D-2578-2B07263718C5}"/>
            </a:ext>
          </a:extLst>
        </cdr:cNvPr>
        <cdr:cNvCxnSpPr/>
      </cdr:nvCxnSpPr>
      <cdr:spPr>
        <a:xfrm xmlns:a="http://schemas.openxmlformats.org/drawingml/2006/main" flipH="1">
          <a:off x="1590677" y="1162050"/>
          <a:ext cx="381000" cy="0"/>
        </a:xfrm>
        <a:prstGeom xmlns:a="http://schemas.openxmlformats.org/drawingml/2006/main" prst="straightConnector1">
          <a:avLst/>
        </a:prstGeom>
        <a:ln xmlns:a="http://schemas.openxmlformats.org/drawingml/2006/main" w="19050" cap="flat" cmpd="sng" algn="ctr">
          <a:solidFill>
            <a:schemeClr val="accent5"/>
          </a:solidFill>
          <a:prstDash val="solid"/>
          <a:round/>
          <a:headEnd type="none" w="med" len="med"/>
          <a:tailEnd type="arrow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0.21582</cdr:x>
      <cdr:y>0.15465</cdr:y>
    </cdr:from>
    <cdr:to>
      <cdr:x>0.30957</cdr:x>
      <cdr:y>0.21171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:a16="http://schemas.microsoft.com/office/drawing/2014/main" id="{91CACB84-ED71-C0AF-D613-5D1C3358C3C5}"/>
            </a:ext>
          </a:extLst>
        </cdr:cNvPr>
        <cdr:cNvSpPr txBox="1"/>
      </cdr:nvSpPr>
      <cdr:spPr>
        <a:xfrm xmlns:a="http://schemas.openxmlformats.org/drawingml/2006/main">
          <a:off x="2105027" y="981075"/>
          <a:ext cx="914400" cy="3619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kern="1200" dirty="0"/>
        </a:p>
      </cdr:txBody>
    </cdr:sp>
  </cdr:relSizeAnchor>
  <cdr:relSizeAnchor xmlns:cdr="http://schemas.openxmlformats.org/drawingml/2006/chartDrawing">
    <cdr:from>
      <cdr:x>0.21094</cdr:x>
      <cdr:y>0.16216</cdr:y>
    </cdr:from>
    <cdr:to>
      <cdr:x>0.30469</cdr:x>
      <cdr:y>0.30631</cdr:y>
    </cdr:to>
    <cdr:sp macro="" textlink="">
      <cdr:nvSpPr>
        <cdr:cNvPr id="9" name="TextBox 8">
          <a:extLst xmlns:a="http://schemas.openxmlformats.org/drawingml/2006/main">
            <a:ext uri="{FF2B5EF4-FFF2-40B4-BE49-F238E27FC236}">
              <a16:creationId xmlns:a16="http://schemas.microsoft.com/office/drawing/2014/main" id="{213FFA33-F56C-469D-2DC0-A20086F1522A}"/>
            </a:ext>
          </a:extLst>
        </cdr:cNvPr>
        <cdr:cNvSpPr txBox="1"/>
      </cdr:nvSpPr>
      <cdr:spPr>
        <a:xfrm xmlns:a="http://schemas.openxmlformats.org/drawingml/2006/main">
          <a:off x="2057402" y="10287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 kern="1200" dirty="0"/>
            <a:t>Measure C Sunsets in 2027</a:t>
          </a:r>
        </a:p>
      </cdr:txBody>
    </cdr:sp>
  </cdr:relSizeAnchor>
  <cdr:relSizeAnchor xmlns:cdr="http://schemas.openxmlformats.org/drawingml/2006/chartDrawing">
    <cdr:from>
      <cdr:x>0.16123</cdr:x>
      <cdr:y>0.90947</cdr:y>
    </cdr:from>
    <cdr:to>
      <cdr:x>0.88009</cdr:x>
      <cdr:y>0.94573</cdr:y>
    </cdr:to>
    <cdr:sp macro="" textlink="">
      <cdr:nvSpPr>
        <cdr:cNvPr id="2" name="Left Brace 1">
          <a:extLst xmlns:a="http://schemas.openxmlformats.org/drawingml/2006/main">
            <a:ext uri="{FF2B5EF4-FFF2-40B4-BE49-F238E27FC236}">
              <a16:creationId xmlns:a16="http://schemas.microsoft.com/office/drawing/2014/main" id="{4501BA28-DEEC-E121-33D3-8D859A09C0E4}"/>
            </a:ext>
          </a:extLst>
        </cdr:cNvPr>
        <cdr:cNvSpPr/>
      </cdr:nvSpPr>
      <cdr:spPr>
        <a:xfrm xmlns:a="http://schemas.openxmlformats.org/drawingml/2006/main" rot="16200000">
          <a:off x="6177241" y="1553479"/>
          <a:ext cx="230504" cy="8687762"/>
        </a:xfrm>
        <a:prstGeom xmlns:a="http://schemas.openxmlformats.org/drawingml/2006/main" prst="leftBrac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en-US" sz="1100" dirty="0"/>
        </a:p>
      </cdr:txBody>
    </cdr:sp>
  </cdr:relSizeAnchor>
  <cdr:relSizeAnchor xmlns:cdr="http://schemas.openxmlformats.org/drawingml/2006/chartDrawing">
    <cdr:from>
      <cdr:x>0.46366</cdr:x>
      <cdr:y>0.93223</cdr:y>
    </cdr:from>
    <cdr:to>
      <cdr:x>0.76343</cdr:x>
      <cdr:y>0.97337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72A507AF-4FD1-88E7-D2B4-25B819601AD6}"/>
            </a:ext>
          </a:extLst>
        </cdr:cNvPr>
        <cdr:cNvSpPr txBox="1"/>
      </cdr:nvSpPr>
      <cdr:spPr>
        <a:xfrm xmlns:a="http://schemas.openxmlformats.org/drawingml/2006/main">
          <a:off x="5603596" y="5926781"/>
          <a:ext cx="3622900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dirty="0"/>
            <a:t>20-Year</a:t>
          </a:r>
          <a:r>
            <a:rPr lang="en-US" sz="1100" b="1" baseline="0" dirty="0"/>
            <a:t> Total </a:t>
          </a:r>
          <a:r>
            <a:rPr lang="en-US" b="1" dirty="0"/>
            <a:t>= $1.02 B - $2.04 (Measure C only)</a:t>
          </a:r>
          <a:endParaRPr lang="en-US" sz="11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0.14681</cdr:x>
      <cdr:y>0.92413</cdr:y>
    </cdr:from>
    <cdr:to>
      <cdr:x>0.97835</cdr:x>
      <cdr:y>0.94688</cdr:y>
    </cdr:to>
    <cdr:sp macro="" textlink="">
      <cdr:nvSpPr>
        <cdr:cNvPr id="2" name="Left Brace 1">
          <a:extLst xmlns:a="http://schemas.openxmlformats.org/drawingml/2006/main">
            <a:ext uri="{FF2B5EF4-FFF2-40B4-BE49-F238E27FC236}">
              <a16:creationId xmlns:a16="http://schemas.microsoft.com/office/drawing/2014/main" id="{4501BA28-DEEC-E121-33D3-8D859A09C0E4}"/>
            </a:ext>
          </a:extLst>
        </cdr:cNvPr>
        <cdr:cNvSpPr/>
      </cdr:nvSpPr>
      <cdr:spPr>
        <a:xfrm xmlns:a="http://schemas.openxmlformats.org/drawingml/2006/main" rot="16200000">
          <a:off x="6647344" y="901632"/>
          <a:ext cx="142689" cy="9930744"/>
        </a:xfrm>
        <a:prstGeom xmlns:a="http://schemas.openxmlformats.org/drawingml/2006/main" prst="leftBrac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en-US" sz="1100" dirty="0"/>
        </a:p>
      </cdr:txBody>
    </cdr:sp>
  </cdr:relSizeAnchor>
  <cdr:relSizeAnchor xmlns:cdr="http://schemas.openxmlformats.org/drawingml/2006/chartDrawing">
    <cdr:from>
      <cdr:x>0.14469</cdr:x>
      <cdr:y>0.0574</cdr:y>
    </cdr:from>
    <cdr:to>
      <cdr:x>0.14469</cdr:x>
      <cdr:y>0.81722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9D7C1FB6-B0FD-CBD2-7F46-285A1E5B56D1}"/>
            </a:ext>
          </a:extLst>
        </cdr:cNvPr>
        <cdr:cNvCxnSpPr/>
      </cdr:nvCxnSpPr>
      <cdr:spPr>
        <a:xfrm xmlns:a="http://schemas.openxmlformats.org/drawingml/2006/main" flipV="1">
          <a:off x="1400175" y="361950"/>
          <a:ext cx="0" cy="4791075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0.14665</cdr:x>
      <cdr:y>0.20443</cdr:y>
    </cdr:from>
    <cdr:to>
      <cdr:x>0.18602</cdr:x>
      <cdr:y>0.20443</cdr:y>
    </cdr:to>
    <cdr:cxnSp macro="">
      <cdr:nvCxnSpPr>
        <cdr:cNvPr id="4" name="Straight Arrow Connector 3">
          <a:extLst xmlns:a="http://schemas.openxmlformats.org/drawingml/2006/main">
            <a:ext uri="{FF2B5EF4-FFF2-40B4-BE49-F238E27FC236}">
              <a16:creationId xmlns:a16="http://schemas.microsoft.com/office/drawing/2014/main" id="{9B34CBEB-39F4-61D9-6001-F3F6CF70330B}"/>
            </a:ext>
          </a:extLst>
        </cdr:cNvPr>
        <cdr:cNvCxnSpPr/>
      </cdr:nvCxnSpPr>
      <cdr:spPr>
        <a:xfrm xmlns:a="http://schemas.openxmlformats.org/drawingml/2006/main" flipH="1">
          <a:off x="1419225" y="1289050"/>
          <a:ext cx="381000" cy="0"/>
        </a:xfrm>
        <a:prstGeom xmlns:a="http://schemas.openxmlformats.org/drawingml/2006/main" prst="straightConnector1">
          <a:avLst/>
        </a:prstGeom>
        <a:ln xmlns:a="http://schemas.openxmlformats.org/drawingml/2006/main" w="19050" cap="flat" cmpd="sng" algn="ctr">
          <a:solidFill>
            <a:schemeClr val="accent5"/>
          </a:solidFill>
          <a:prstDash val="solid"/>
          <a:round/>
          <a:headEnd type="none" w="med" len="med"/>
          <a:tailEnd type="arrow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0.17946</cdr:x>
      <cdr:y>0.18328</cdr:y>
    </cdr:from>
    <cdr:to>
      <cdr:x>0.27395</cdr:x>
      <cdr:y>0.3283</cdr:y>
    </cdr:to>
    <cdr:sp macro="" textlink="">
      <cdr:nvSpPr>
        <cdr:cNvPr id="5" name="TextBox 3">
          <a:extLst xmlns:a="http://schemas.openxmlformats.org/drawingml/2006/main">
            <a:ext uri="{FF2B5EF4-FFF2-40B4-BE49-F238E27FC236}">
              <a16:creationId xmlns:a16="http://schemas.microsoft.com/office/drawing/2014/main" id="{C0788B99-10A9-58FA-97BB-7C38067B6961}"/>
            </a:ext>
          </a:extLst>
        </cdr:cNvPr>
        <cdr:cNvSpPr txBox="1"/>
      </cdr:nvSpPr>
      <cdr:spPr>
        <a:xfrm xmlns:a="http://schemas.openxmlformats.org/drawingml/2006/main">
          <a:off x="1736725" y="11557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kern="1200" dirty="0"/>
            <a:t>Measure C Sunsets in 2027</a:t>
          </a:r>
        </a:p>
      </cdr:txBody>
    </cdr:sp>
  </cdr:relSizeAnchor>
  <cdr:relSizeAnchor xmlns:cdr="http://schemas.openxmlformats.org/drawingml/2006/chartDrawing">
    <cdr:from>
      <cdr:x>0.50033</cdr:x>
      <cdr:y>0.94612</cdr:y>
    </cdr:from>
    <cdr:to>
      <cdr:x>0.75418</cdr:x>
      <cdr:y>0.98783</cdr:y>
    </cdr:to>
    <cdr:sp macro="" textlink="">
      <cdr:nvSpPr>
        <cdr:cNvPr id="7" name="TextBox 3">
          <a:extLst xmlns:a="http://schemas.openxmlformats.org/drawingml/2006/main">
            <a:ext uri="{FF2B5EF4-FFF2-40B4-BE49-F238E27FC236}">
              <a16:creationId xmlns:a16="http://schemas.microsoft.com/office/drawing/2014/main" id="{72A507AF-4FD1-88E7-D2B4-25B819601AD6}"/>
            </a:ext>
          </a:extLst>
        </cdr:cNvPr>
        <cdr:cNvSpPr txBox="1"/>
      </cdr:nvSpPr>
      <cdr:spPr>
        <a:xfrm xmlns:a="http://schemas.openxmlformats.org/drawingml/2006/main">
          <a:off x="5975251" y="5933583"/>
          <a:ext cx="3031599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dirty="0"/>
            <a:t>30-Year</a:t>
          </a:r>
          <a:r>
            <a:rPr lang="en-US" sz="1100" b="1" baseline="0" dirty="0"/>
            <a:t> Total = </a:t>
          </a:r>
          <a:r>
            <a:rPr lang="en-US" b="1" dirty="0"/>
            <a:t>$1.80 B - $3.61 (Measure </a:t>
          </a:r>
          <a:r>
            <a:rPr lang="en-US" b="1"/>
            <a:t>C only) </a:t>
          </a:r>
          <a:endParaRPr lang="en-US" sz="1100" b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0.10414</cdr:x>
      <cdr:y>0.0287</cdr:y>
    </cdr:from>
    <cdr:to>
      <cdr:x>0.10414</cdr:x>
      <cdr:y>0.91444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42957AE3-C425-9D10-9964-AADBB4DE1785}"/>
            </a:ext>
          </a:extLst>
        </cdr:cNvPr>
        <cdr:cNvCxnSpPr/>
      </cdr:nvCxnSpPr>
      <cdr:spPr>
        <a:xfrm xmlns:a="http://schemas.openxmlformats.org/drawingml/2006/main" flipV="1">
          <a:off x="1137238" y="161425"/>
          <a:ext cx="0" cy="4982591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0.13995</cdr:x>
      <cdr:y>0.44733</cdr:y>
    </cdr:from>
    <cdr:to>
      <cdr:x>0.21801</cdr:x>
      <cdr:y>0.60988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6DB5DE87-EDEE-46E8-60CE-310D3BEA150C}"/>
            </a:ext>
          </a:extLst>
        </cdr:cNvPr>
        <cdr:cNvSpPr txBox="1"/>
      </cdr:nvSpPr>
      <cdr:spPr>
        <a:xfrm xmlns:a="http://schemas.openxmlformats.org/drawingml/2006/main">
          <a:off x="1528334" y="2516355"/>
          <a:ext cx="852437" cy="9143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Measure C sunsets</a:t>
          </a:r>
          <a:r>
            <a:rPr lang="en-US" sz="1100" b="1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in 2027</a:t>
          </a:r>
          <a:endParaRPr lang="en-US" sz="11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0.10212</cdr:x>
      <cdr:y>0.46762</cdr:y>
    </cdr:from>
    <cdr:to>
      <cdr:x>0.13795</cdr:x>
      <cdr:y>0.46762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id="{82D0584A-249E-2CEC-5F45-107F7DF44CDD}"/>
            </a:ext>
          </a:extLst>
        </cdr:cNvPr>
        <cdr:cNvCxnSpPr/>
      </cdr:nvCxnSpPr>
      <cdr:spPr>
        <a:xfrm xmlns:a="http://schemas.openxmlformats.org/drawingml/2006/main" flipH="1">
          <a:off x="1115146" y="2630518"/>
          <a:ext cx="391339" cy="0"/>
        </a:xfrm>
        <a:prstGeom xmlns:a="http://schemas.openxmlformats.org/drawingml/2006/main" prst="straightConnector1">
          <a:avLst/>
        </a:prstGeom>
        <a:ln xmlns:a="http://schemas.openxmlformats.org/drawingml/2006/main" w="19050" cap="flat" cmpd="sng" algn="ctr">
          <a:solidFill>
            <a:schemeClr val="dk1"/>
          </a:solidFill>
          <a:prstDash val="solid"/>
          <a:round/>
          <a:headEnd type="none" w="med" len="med"/>
          <a:tailEnd type="arrow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0.10414</cdr:x>
      <cdr:y>0.0287</cdr:y>
    </cdr:from>
    <cdr:to>
      <cdr:x>0.10414</cdr:x>
      <cdr:y>0.91444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42957AE3-C425-9D10-9964-AADBB4DE1785}"/>
            </a:ext>
          </a:extLst>
        </cdr:cNvPr>
        <cdr:cNvCxnSpPr/>
      </cdr:nvCxnSpPr>
      <cdr:spPr>
        <a:xfrm xmlns:a="http://schemas.openxmlformats.org/drawingml/2006/main" flipV="1">
          <a:off x="1137238" y="161425"/>
          <a:ext cx="0" cy="4982591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0.13995</cdr:x>
      <cdr:y>0.44733</cdr:y>
    </cdr:from>
    <cdr:to>
      <cdr:x>0.21801</cdr:x>
      <cdr:y>0.60988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6DB5DE87-EDEE-46E8-60CE-310D3BEA150C}"/>
            </a:ext>
          </a:extLst>
        </cdr:cNvPr>
        <cdr:cNvSpPr txBox="1"/>
      </cdr:nvSpPr>
      <cdr:spPr>
        <a:xfrm xmlns:a="http://schemas.openxmlformats.org/drawingml/2006/main">
          <a:off x="1528334" y="2516355"/>
          <a:ext cx="852437" cy="9143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Measure C sunsets</a:t>
          </a:r>
          <a:r>
            <a:rPr lang="en-US" sz="1100" b="1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in 2027</a:t>
          </a:r>
          <a:endParaRPr lang="en-US" sz="11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0.10212</cdr:x>
      <cdr:y>0.46762</cdr:y>
    </cdr:from>
    <cdr:to>
      <cdr:x>0.13795</cdr:x>
      <cdr:y>0.46762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id="{82D0584A-249E-2CEC-5F45-107F7DF44CDD}"/>
            </a:ext>
          </a:extLst>
        </cdr:cNvPr>
        <cdr:cNvCxnSpPr/>
      </cdr:nvCxnSpPr>
      <cdr:spPr>
        <a:xfrm xmlns:a="http://schemas.openxmlformats.org/drawingml/2006/main" flipH="1">
          <a:off x="1115146" y="2630518"/>
          <a:ext cx="391339" cy="0"/>
        </a:xfrm>
        <a:prstGeom xmlns:a="http://schemas.openxmlformats.org/drawingml/2006/main" prst="straightConnector1">
          <a:avLst/>
        </a:prstGeom>
        <a:ln xmlns:a="http://schemas.openxmlformats.org/drawingml/2006/main" w="19050" cap="flat" cmpd="sng" algn="ctr">
          <a:solidFill>
            <a:schemeClr val="dk1"/>
          </a:solidFill>
          <a:prstDash val="solid"/>
          <a:round/>
          <a:headEnd type="none" w="med" len="med"/>
          <a:tailEnd type="arrow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0.10414</cdr:x>
      <cdr:y>0.0287</cdr:y>
    </cdr:from>
    <cdr:to>
      <cdr:x>0.10414</cdr:x>
      <cdr:y>0.91444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42957AE3-C425-9D10-9964-AADBB4DE1785}"/>
            </a:ext>
          </a:extLst>
        </cdr:cNvPr>
        <cdr:cNvCxnSpPr/>
      </cdr:nvCxnSpPr>
      <cdr:spPr>
        <a:xfrm xmlns:a="http://schemas.openxmlformats.org/drawingml/2006/main" flipV="1">
          <a:off x="1137238" y="161425"/>
          <a:ext cx="0" cy="4982591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0.13995</cdr:x>
      <cdr:y>0.44733</cdr:y>
    </cdr:from>
    <cdr:to>
      <cdr:x>0.21801</cdr:x>
      <cdr:y>0.60988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6DB5DE87-EDEE-46E8-60CE-310D3BEA150C}"/>
            </a:ext>
          </a:extLst>
        </cdr:cNvPr>
        <cdr:cNvSpPr txBox="1"/>
      </cdr:nvSpPr>
      <cdr:spPr>
        <a:xfrm xmlns:a="http://schemas.openxmlformats.org/drawingml/2006/main">
          <a:off x="1528334" y="2516355"/>
          <a:ext cx="852437" cy="9143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Measure C sunsets</a:t>
          </a:r>
          <a:r>
            <a:rPr lang="en-US" sz="1100" b="1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in 2027</a:t>
          </a:r>
          <a:endParaRPr lang="en-US" sz="11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0.10212</cdr:x>
      <cdr:y>0.46762</cdr:y>
    </cdr:from>
    <cdr:to>
      <cdr:x>0.13795</cdr:x>
      <cdr:y>0.46762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id="{82D0584A-249E-2CEC-5F45-107F7DF44CDD}"/>
            </a:ext>
          </a:extLst>
        </cdr:cNvPr>
        <cdr:cNvCxnSpPr/>
      </cdr:nvCxnSpPr>
      <cdr:spPr>
        <a:xfrm xmlns:a="http://schemas.openxmlformats.org/drawingml/2006/main" flipH="1">
          <a:off x="1115146" y="2630518"/>
          <a:ext cx="391339" cy="0"/>
        </a:xfrm>
        <a:prstGeom xmlns:a="http://schemas.openxmlformats.org/drawingml/2006/main" prst="straightConnector1">
          <a:avLst/>
        </a:prstGeom>
        <a:ln xmlns:a="http://schemas.openxmlformats.org/drawingml/2006/main" w="19050" cap="flat" cmpd="sng" algn="ctr">
          <a:solidFill>
            <a:schemeClr val="dk1"/>
          </a:solidFill>
          <a:prstDash val="solid"/>
          <a:round/>
          <a:headEnd type="none" w="med" len="med"/>
          <a:tailEnd type="arrow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0.10414</cdr:x>
      <cdr:y>0.0287</cdr:y>
    </cdr:from>
    <cdr:to>
      <cdr:x>0.10414</cdr:x>
      <cdr:y>0.91444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42957AE3-C425-9D10-9964-AADBB4DE1785}"/>
            </a:ext>
          </a:extLst>
        </cdr:cNvPr>
        <cdr:cNvCxnSpPr/>
      </cdr:nvCxnSpPr>
      <cdr:spPr>
        <a:xfrm xmlns:a="http://schemas.openxmlformats.org/drawingml/2006/main" flipV="1">
          <a:off x="1137238" y="161425"/>
          <a:ext cx="0" cy="4982591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0.13995</cdr:x>
      <cdr:y>0.44733</cdr:y>
    </cdr:from>
    <cdr:to>
      <cdr:x>0.21801</cdr:x>
      <cdr:y>0.60988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6DB5DE87-EDEE-46E8-60CE-310D3BEA150C}"/>
            </a:ext>
          </a:extLst>
        </cdr:cNvPr>
        <cdr:cNvSpPr txBox="1"/>
      </cdr:nvSpPr>
      <cdr:spPr>
        <a:xfrm xmlns:a="http://schemas.openxmlformats.org/drawingml/2006/main">
          <a:off x="1528334" y="2516355"/>
          <a:ext cx="852437" cy="9143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Measure C sunsets</a:t>
          </a:r>
          <a:r>
            <a:rPr lang="en-US" sz="1100" b="1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in 2027</a:t>
          </a:r>
          <a:endParaRPr lang="en-US" sz="11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0.10212</cdr:x>
      <cdr:y>0.46762</cdr:y>
    </cdr:from>
    <cdr:to>
      <cdr:x>0.13795</cdr:x>
      <cdr:y>0.46762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id="{82D0584A-249E-2CEC-5F45-107F7DF44CDD}"/>
            </a:ext>
          </a:extLst>
        </cdr:cNvPr>
        <cdr:cNvCxnSpPr/>
      </cdr:nvCxnSpPr>
      <cdr:spPr>
        <a:xfrm xmlns:a="http://schemas.openxmlformats.org/drawingml/2006/main" flipH="1">
          <a:off x="1115146" y="2630518"/>
          <a:ext cx="391339" cy="0"/>
        </a:xfrm>
        <a:prstGeom xmlns:a="http://schemas.openxmlformats.org/drawingml/2006/main" prst="straightConnector1">
          <a:avLst/>
        </a:prstGeom>
        <a:ln xmlns:a="http://schemas.openxmlformats.org/drawingml/2006/main" w="19050" cap="flat" cmpd="sng" algn="ctr">
          <a:solidFill>
            <a:schemeClr val="dk1"/>
          </a:solidFill>
          <a:prstDash val="solid"/>
          <a:round/>
          <a:headEnd type="none" w="med" len="med"/>
          <a:tailEnd type="arrow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4A03F-E24F-492F-BEF7-BC27314D6770}" type="datetimeFigureOut">
              <a:rPr lang="en-US" smtClean="0"/>
              <a:t>7/9/2025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B2266-8AF2-4D83-B7DA-123FB32838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510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Paul or Robert – please edit as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B2266-8AF2-4D83-B7DA-123FB32838D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597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Update pie chart and 2025 existing funding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Thanks for providing the Measure C base estimate. I did some simple calculations, and the cumulative Measure C with 3% inflation will be $3,394,571,463 (SC1) and $6,010,267,873 (SC2) for 20 years and 30 years, respectively. I am going to run four scenarios for each, considering that 30%, 40%, 50%, and 60% of Measure C will go towards road maintenance. Am I heading in the right direction?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talked with our Finance Director this morning and for our base year Measure C estimate (2027-28) we are looking at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$126,331,379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This would be the base number to use for the 3% annual inflation rate.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B2266-8AF2-4D83-B7DA-123FB32838D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600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B2266-8AF2-4D83-B7DA-123FB32838D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892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D5C91-5558-87A1-9780-E10874687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24FC51-576A-17E7-2C56-95434F3B43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0EF051-7AC0-637B-924C-49C5CC3A25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70598-D7CA-6311-19E7-42D9C2586C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B2266-8AF2-4D83-B7DA-123FB32838D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983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sng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B2266-8AF2-4D83-B7DA-123FB32838D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540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9D356-3654-6E2C-155D-32B80A7C2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E9D213-26B1-A089-E9E7-BF944F5AAC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C7688B-2C07-AC34-55D8-409C12ECE4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F64562-1B18-8BE4-EB8C-AEBA7298F8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B2266-8AF2-4D83-B7DA-123FB32838D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669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53711-18F5-EF2F-DFC2-9DEF52D9D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A26418-B89D-0F61-19A7-93E7D79E4D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F0BE99-C8F5-2E0B-8EE3-EE12165BD5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7A7897-5D49-DC38-46DB-A317D46360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B2266-8AF2-4D83-B7DA-123FB32838D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3971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2EF1E-6E8A-F521-6884-5A94241D3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FD46E1-273E-D546-03AF-6CB085A7CD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AC34E8-8298-5E22-5747-0ACB04F150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D5249-7CAF-BD00-C878-49D3B1D159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B2266-8AF2-4D83-B7DA-123FB32838D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6658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3F22B-FD42-A808-55D8-F55A799B6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5D3A3B-C4A4-7419-4880-F9AEFBD32C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032844-EDCF-60EB-7648-E64CAEDA2B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0F7BB-2C06-177F-58FE-CA81D028A3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B2266-8AF2-4D83-B7DA-123FB32838D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7305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B2266-8AF2-4D83-B7DA-123FB32838D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8509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B2266-8AF2-4D83-B7DA-123FB32838D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120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B2266-8AF2-4D83-B7DA-123FB32838D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257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514350" y="744538"/>
            <a:ext cx="6604000" cy="37163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/>
              <a:t>We will delete this slide if we cannot get graphic of the left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03E409E-2CD0-47C1-B1B4-3621F794B6D2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759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B6A0F-2A39-1E54-09C1-FF2A4BAE2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22EBFFAF-CA0D-76E8-309A-9A5050C6AF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514350" y="744538"/>
            <a:ext cx="6604000" cy="37163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DA9FFBA0-D427-4036-5428-B1C89A63B2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FEDE2626-6420-317A-E163-D8172F06DC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03E409E-2CD0-47C1-B1B4-3621F794B6D2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892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B2266-8AF2-4D83-B7DA-123FB32838D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437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B2266-8AF2-4D83-B7DA-123FB32838D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982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EB083-7023-4EA7-A750-190707FE48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787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694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B2266-8AF2-4D83-B7DA-123FB32838D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722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CB0027-7E57-063E-B282-74656FEC1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b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62DD0E-CF4D-2503-09FB-91EF27143A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4168" y="3429000"/>
            <a:ext cx="6443663" cy="10588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Click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1531445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23B254-C8F9-49DA-A804-02CC5190F6F4}"/>
              </a:ext>
            </a:extLst>
          </p:cNvPr>
          <p:cNvSpPr/>
          <p:nvPr/>
        </p:nvSpPr>
        <p:spPr>
          <a:xfrm>
            <a:off x="8402053" y="2683043"/>
            <a:ext cx="3789947" cy="41749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1DBBF6B-6546-3701-FF95-77A42C696E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908288"/>
            <a:ext cx="10515600" cy="49188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12384F6-DC3E-9411-76B2-A78A9C68B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0987"/>
            <a:ext cx="10515600" cy="6524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DFBE003-9C91-6E88-6ABF-19EB43A9B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9770" y="6248402"/>
            <a:ext cx="1972502" cy="59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18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765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58C8C-4E64-B3EC-85CB-6EEDC7979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6EFA5-CFCC-8F0B-F41D-CCA80D6F3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CEE6DE-9A54-130F-7877-375B1B0AFC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4447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4BE49-E588-8CBC-A2DD-FD68804C8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05364-8FC8-1379-7407-896654A2D8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72677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964DC-3EA7-F2F4-FF2B-A2E72CB1B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0"/>
            <a:ext cx="10515600" cy="7762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EAF7E-D399-2461-92B7-F6C4007DB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7928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964DC-3EA7-F2F4-FF2B-A2E72CB1B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075"/>
            <a:ext cx="10515600" cy="7762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EAF7E-D399-2461-92B7-F6C4007DB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6825"/>
            <a:ext cx="10515600" cy="49101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713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+mn-lt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+mn-lt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8FFD5D-85B5-81A7-F663-DF4A52ED0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490" y="117475"/>
            <a:ext cx="4606159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6040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3C062-1F14-27AC-2FC3-745FC760E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7100"/>
            <a:ext cx="10515600" cy="7635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4B0D6-5F55-83DE-B92E-624F260260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F5539A-0451-D91F-165B-8DB62E438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7121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85391-796B-CE74-288B-8B9292202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8525"/>
            <a:ext cx="10515600" cy="76809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2900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47EE429-8026-8CCD-1E08-F54401F3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075"/>
            <a:ext cx="10515600" cy="7762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231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CB0027-7E57-063E-B282-74656FEC1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8686800" cy="1325563"/>
          </a:xfrm>
          <a:prstGeom prst="rect">
            <a:avLst/>
          </a:prstGeom>
        </p:spPr>
        <p:txBody>
          <a:bodyPr/>
          <a:lstStyle>
            <a:lvl1pPr algn="ctr">
              <a:defRPr b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62DD0E-CF4D-2503-09FB-91EF27143A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4169" y="3429000"/>
            <a:ext cx="5323026" cy="10588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Click to edit Master subtitle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8F775F-A681-4D63-69B6-136E4E6270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78" r="-101"/>
          <a:stretch/>
        </p:blipFill>
        <p:spPr>
          <a:xfrm>
            <a:off x="8433785" y="3228966"/>
            <a:ext cx="3758215" cy="362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832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85391-796B-CE74-288B-8B9292202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8525"/>
            <a:ext cx="10515600" cy="76809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5FA4CD-5ADA-62E5-BDB8-87F47ACA9B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717913"/>
            <a:ext cx="10515600" cy="49188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7405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23B254-C8F9-49DA-A804-02CC5190F6F4}"/>
              </a:ext>
            </a:extLst>
          </p:cNvPr>
          <p:cNvSpPr/>
          <p:nvPr/>
        </p:nvSpPr>
        <p:spPr>
          <a:xfrm>
            <a:off x="8402053" y="2683043"/>
            <a:ext cx="3789947" cy="41749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425581-C7B6-4F49-9B2F-0F62734DC2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77" t="42461"/>
          <a:stretch/>
        </p:blipFill>
        <p:spPr>
          <a:xfrm>
            <a:off x="10195683" y="6355758"/>
            <a:ext cx="1722423" cy="37910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D1DBBF6B-6546-3701-FF95-77A42C696E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908288"/>
            <a:ext cx="10515600" cy="49188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12CC37F-3838-A1DD-3AEE-8C854A082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0987"/>
            <a:ext cx="10515600" cy="6524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7639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0E6D90-0523-224D-36A8-EFFFCBB3BF15}"/>
              </a:ext>
            </a:extLst>
          </p:cNvPr>
          <p:cNvSpPr txBox="1"/>
          <p:nvPr userDrawn="1"/>
        </p:nvSpPr>
        <p:spPr>
          <a:xfrm>
            <a:off x="1433835" y="344425"/>
            <a:ext cx="6093724" cy="60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HEADING 2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3B65C098-4528-A8C1-D0A8-A2E91B440CD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43217" y="3521149"/>
            <a:ext cx="10865070" cy="27889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0B5D3E-E21F-78F0-F2BC-3EDB7E8CC5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33835" y="951643"/>
            <a:ext cx="10474452" cy="2065944"/>
          </a:xfrm>
        </p:spPr>
        <p:txBody>
          <a:bodyPr numCol="2"/>
          <a:lstStyle>
            <a:lvl3pPr marL="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536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680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3714BEBB-0E04-7FE7-1409-06A8B9FF3D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41120" y="762000"/>
            <a:ext cx="9509760" cy="5334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+mn-lt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052921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58C8C-4E64-B3EC-85CB-6EEDC7979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6EFA5-CFCC-8F0B-F41D-CCA80D6F3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CEE6DE-9A54-130F-7877-375B1B0AFC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4622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83A0A85D-9B45-91D1-2580-6FA6A782A2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E3F21E-60BA-8FB7-A141-CC107E5633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7890" y="241737"/>
            <a:ext cx="7231118" cy="1266879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08FA62-DB85-C8B8-D60F-C4CF5C77A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6069" y="1508617"/>
            <a:ext cx="4834760" cy="8457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E10D22F8-AD08-B4EA-F3DE-9B3A4334B5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864" y="6232634"/>
            <a:ext cx="1498056" cy="42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017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99DC4C4-9F0D-3C82-11FB-9E3E905BE2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68688" y="0"/>
            <a:ext cx="8723312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6B6D88-32ED-6A04-B4AC-EA01E138B5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7049" y="1649358"/>
            <a:ext cx="3825875" cy="11461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2152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:a16="http://schemas.microsoft.com/office/drawing/2014/main" id="{60C0F39D-6F3D-405E-278B-5EF6A8055E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D493E53-E9F7-C70F-867B-9871FFB2A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4174"/>
            <a:ext cx="10515600" cy="10096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" name="Picture 1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0C4B28D2-A418-C4E8-DD14-4F02292E5E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864" y="6232634"/>
            <a:ext cx="1498056" cy="42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071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70FFF5-5B53-578D-3339-D08C0CFD1D1A}"/>
              </a:ext>
            </a:extLst>
          </p:cNvPr>
          <p:cNvSpPr/>
          <p:nvPr userDrawn="1"/>
        </p:nvSpPr>
        <p:spPr>
          <a:xfrm>
            <a:off x="1856096" y="0"/>
            <a:ext cx="10335904" cy="24565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18FE0C02-8B66-D09D-BA7E-4D9187C6A8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35599" y="635508"/>
            <a:ext cx="10645253" cy="23487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27487D68-6735-7F80-74FF-0D5512D5573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11580852" cy="278892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094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4BE49-E588-8CBC-A2DD-FD68804C8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05364-8FC8-1379-7407-896654A2D8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42789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2FEDEEC-6DB9-D803-CD64-FD6B9D40C38D}"/>
              </a:ext>
            </a:extLst>
          </p:cNvPr>
          <p:cNvSpPr/>
          <p:nvPr userDrawn="1"/>
        </p:nvSpPr>
        <p:spPr>
          <a:xfrm>
            <a:off x="1971675" y="1466850"/>
            <a:ext cx="10220325" cy="539115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1001">
            <a:schemeClr val="dk2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5958F460-9493-FB1C-7635-E266D9F8961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4464" y="635508"/>
            <a:ext cx="10863072" cy="55869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+mn-lt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2140212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C422B47E-85D1-2331-4C94-3EEC29C4FD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22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25E7C0E-DB82-D1AB-4D9D-EEFB0D43DB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29"/>
          <a:stretch/>
        </p:blipFill>
        <p:spPr>
          <a:xfrm>
            <a:off x="0" y="0"/>
            <a:ext cx="5178056" cy="68580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99DC4C4-9F0D-3C82-11FB-9E3E905BE2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78056" y="0"/>
            <a:ext cx="7013944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6B6D88-32ED-6A04-B4AC-EA01E138B5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7049" y="1649358"/>
            <a:ext cx="3825875" cy="11461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91111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084675ED-0869-44BC-B466-66E74678B1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6B6D88-32ED-6A04-B4AC-EA01E138B5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7049" y="1649358"/>
            <a:ext cx="6119976" cy="11461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EB5207-65C6-BEC7-F760-7D78C546A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049" y="876300"/>
            <a:ext cx="7252029" cy="77305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1955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2616A1-EE5A-A65A-A1ED-48B55EC44E7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C32BB2B-66AC-7433-AD3B-E14D736919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7049" y="1649358"/>
            <a:ext cx="6119976" cy="11461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202D54-A915-4D22-53FA-4D8F247CD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049" y="876300"/>
            <a:ext cx="7252029" cy="7730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D00B7E5B-DEAB-992A-7C45-1DBC8FC2BC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8043" y="0"/>
            <a:ext cx="5663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694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6B059-E942-BD0C-098B-B9599CC88B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DBE7A4-42C9-1441-4755-8A3A612E55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85371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964DC-3EA7-F2F4-FF2B-A2E72CB1B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840"/>
            <a:ext cx="10515600" cy="7762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EAF7E-D399-2461-92B7-F6C4007DB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688"/>
            <a:ext cx="10515600" cy="51492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8030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+mn-lt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42900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+mn-lt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8FFD5D-85B5-81A7-F663-DF4A52ED0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7640" y="365125"/>
            <a:ext cx="4606159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8098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3C062-1F14-27AC-2FC3-745FC760E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7100"/>
            <a:ext cx="10515600" cy="7635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4B0D6-5F55-83DE-B92E-624F260260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F5539A-0451-D91F-165B-8DB62E438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2544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85391-796B-CE74-288B-8B9292202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070"/>
            <a:ext cx="10515600" cy="76809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6635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74E9DBA-1153-BEB1-96D9-8B34AEAE9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075"/>
            <a:ext cx="10515600" cy="7762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937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85391-796B-CE74-288B-8B9292202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978"/>
            <a:ext cx="10515600" cy="76809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5FA4CD-5ADA-62E5-BDB8-87F47ACA9B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086735"/>
            <a:ext cx="10515600" cy="49188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529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2CE03E-CE71-BCA6-40D8-297DDABE63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18940"/>
            <a:ext cx="10424160" cy="8616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D34950-9EEE-EFDF-0CB5-EB085B9176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560" y="6019060"/>
            <a:ext cx="8894197" cy="55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826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9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3E5259-B975-36C0-837E-386F6A9305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1585" y="3299705"/>
            <a:ext cx="3460415" cy="355829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F44446-BF55-5E39-93DB-3E221976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4370"/>
            <a:ext cx="10515600" cy="652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0A0750-9154-B370-F4C1-0B63DD182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31CE384-8E8C-CAB9-DFAE-C0EF7B79BE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9770" y="6248402"/>
            <a:ext cx="1972502" cy="59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1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2" r:id="rId4"/>
    <p:sldLayoutId id="2147483654" r:id="rId5"/>
    <p:sldLayoutId id="2147483693" r:id="rId6"/>
    <p:sldLayoutId id="2147483679" r:id="rId7"/>
    <p:sldLayoutId id="2147483660" r:id="rId8"/>
    <p:sldLayoutId id="2147483655" r:id="rId9"/>
    <p:sldLayoutId id="2147483656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Calibri Light" panose="020F0302020204030204" pitchFamily="34" charset="0"/>
          <a:cs typeface="Calibri Light" panose="020F03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Calibri Light" panose="020F0302020204030204" pitchFamily="34" charset="0"/>
          <a:cs typeface="Calibri Light" panose="020F03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Calibri Light" panose="020F0302020204030204" pitchFamily="34" charset="0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Calibri Light" panose="020F0302020204030204" pitchFamily="34" charset="0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Calibri Light" panose="020F0302020204030204" pitchFamily="34" charset="0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Calibri Light" panose="020F0302020204030204" pitchFamily="34" charset="0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square with a cross&#10;&#10;Description automatically generated">
            <a:extLst>
              <a:ext uri="{FF2B5EF4-FFF2-40B4-BE49-F238E27FC236}">
                <a16:creationId xmlns:a16="http://schemas.microsoft.com/office/drawing/2014/main" id="{424AD6FF-1ACA-3FFF-91DB-33CB70A25DD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3" y="0"/>
            <a:ext cx="1340013" cy="128016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F44446-BF55-5E39-93DB-3E221976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185"/>
            <a:ext cx="10515600" cy="652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0A0750-9154-B370-F4C1-0B63DD182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51965"/>
            <a:ext cx="10515600" cy="5124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396B238-9B80-B7C0-5330-5CAFC46626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9770" y="6248402"/>
            <a:ext cx="1972502" cy="59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1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91" r:id="rId3"/>
    <p:sldLayoutId id="2147483683" r:id="rId4"/>
    <p:sldLayoutId id="2147483684" r:id="rId5"/>
    <p:sldLayoutId id="2147483685" r:id="rId6"/>
    <p:sldLayoutId id="2147483692" r:id="rId7"/>
    <p:sldLayoutId id="2147483686" r:id="rId8"/>
    <p:sldLayoutId id="2147483687" r:id="rId9"/>
    <p:sldLayoutId id="2147483688" r:id="rId10"/>
    <p:sldLayoutId id="2147483697" r:id="rId11"/>
    <p:sldLayoutId id="2147483698" r:id="rId12"/>
    <p:sldLayoutId id="2147483689" r:id="rId1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D26B1C-804D-7CB1-9B4E-337869F93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4AC3B-7A5A-BA1F-9229-F090C4435D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7752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4" r:id="rId2"/>
    <p:sldLayoutId id="2147483696" r:id="rId3"/>
    <p:sldLayoutId id="2147483700" r:id="rId4"/>
    <p:sldLayoutId id="2147483701" r:id="rId5"/>
    <p:sldLayoutId id="2147483695" r:id="rId6"/>
    <p:sldLayoutId id="2147483678" r:id="rId7"/>
    <p:sldLayoutId id="2147483676" r:id="rId8"/>
    <p:sldLayoutId id="2147483699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FB4ECEE-1444-C685-A6CD-A5C1E41361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772CE4-668C-EFE9-9509-DD9FCE54CE6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4D4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038BCE7-6A61-6E94-564E-DCC886770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2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2E5FC8EC-D081-B84B-665A-979D2634F7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4635" y="5900737"/>
            <a:ext cx="2386730" cy="68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94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7" Type="http://schemas.openxmlformats.org/officeDocument/2006/relationships/chart" Target="../charts/chart1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8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7" Type="http://schemas.openxmlformats.org/officeDocument/2006/relationships/chart" Target="../charts/chart2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MYapp@ncenet.com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SMisaghi@ncenet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bmp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D7970E7-B002-FDFB-E876-E9D82E076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Fresno Council of Governments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Measure C Steering Committee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E3F9941-25BF-37EC-6679-65D2FF449E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32491" y="3834380"/>
            <a:ext cx="7412304" cy="1058863"/>
          </a:xfrm>
        </p:spPr>
        <p:txBody>
          <a:bodyPr/>
          <a:lstStyle/>
          <a:p>
            <a:pPr algn="l"/>
            <a:r>
              <a:rPr lang="en-US" sz="3600" b="1" dirty="0">
                <a:highlight>
                  <a:srgbClr val="FFFF00"/>
                </a:highlight>
                <a:latin typeface="+mn-lt"/>
              </a:rPr>
              <a:t>Impacts of Measure C Renewal</a:t>
            </a:r>
          </a:p>
          <a:p>
            <a:pPr algn="l"/>
            <a:r>
              <a:rPr lang="en-US" sz="3600" b="1" dirty="0">
                <a:latin typeface="+mn-lt"/>
              </a:rPr>
              <a:t>July 10, 2025</a:t>
            </a:r>
          </a:p>
        </p:txBody>
      </p:sp>
    </p:spTree>
    <p:extLst>
      <p:ext uri="{BB962C8B-B14F-4D97-AF65-F5344CB8AC3E}">
        <p14:creationId xmlns:p14="http://schemas.microsoft.com/office/powerpoint/2010/main" val="4084048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E87E29-6B1D-7DE1-D0B8-021276BBE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627" y="733457"/>
            <a:ext cx="4724400" cy="5686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DE16B2-2C6D-E032-ABA3-D3A0D3590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Significant Changes since 2021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EB6E95D-078E-71C9-1044-7F2E2A8B252B}"/>
              </a:ext>
            </a:extLst>
          </p:cNvPr>
          <p:cNvSpPr txBox="1">
            <a:spLocks/>
          </p:cNvSpPr>
          <p:nvPr/>
        </p:nvSpPr>
        <p:spPr>
          <a:xfrm>
            <a:off x="838200" y="1075483"/>
            <a:ext cx="5638800" cy="4806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Countywide PCI has increased to 65 since 2021</a:t>
            </a:r>
          </a:p>
          <a:p>
            <a:pPr lvl="1"/>
            <a:r>
              <a:rPr lang="en-US" dirty="0"/>
              <a:t>2021 – Fresno &amp; County not surveyed by NCE at the time</a:t>
            </a:r>
          </a:p>
          <a:p>
            <a:pPr lvl="1"/>
            <a:r>
              <a:rPr lang="en-US" dirty="0"/>
              <a:t>County’s PCI 6 points higher in 2025</a:t>
            </a:r>
          </a:p>
          <a:p>
            <a:r>
              <a:rPr lang="en-US" dirty="0"/>
              <a:t>Unit costs have increased significantly since 2021/22</a:t>
            </a:r>
          </a:p>
          <a:p>
            <a:pPr lvl="1"/>
            <a:r>
              <a:rPr lang="en-US" dirty="0"/>
              <a:t>Seals – 47%</a:t>
            </a:r>
          </a:p>
          <a:p>
            <a:pPr lvl="1"/>
            <a:r>
              <a:rPr lang="en-US" dirty="0"/>
              <a:t>Overlays – 47% to 58%</a:t>
            </a:r>
          </a:p>
          <a:p>
            <a:pPr lvl="1"/>
            <a:r>
              <a:rPr lang="en-US" dirty="0"/>
              <a:t>Reconstruction – 25%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F2CA99F-CE2E-FB04-4299-8B1247170761}"/>
              </a:ext>
            </a:extLst>
          </p:cNvPr>
          <p:cNvSpPr/>
          <p:nvPr/>
        </p:nvSpPr>
        <p:spPr>
          <a:xfrm>
            <a:off x="9420225" y="1485900"/>
            <a:ext cx="314325" cy="24756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87E0C97-E2CB-7081-488E-AC60F1C25510}"/>
              </a:ext>
            </a:extLst>
          </p:cNvPr>
          <p:cNvSpPr/>
          <p:nvPr/>
        </p:nvSpPr>
        <p:spPr>
          <a:xfrm>
            <a:off x="9434512" y="2557421"/>
            <a:ext cx="314325" cy="24756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CCDBF6B-702C-C176-A6C6-666C33F14293}"/>
              </a:ext>
            </a:extLst>
          </p:cNvPr>
          <p:cNvSpPr/>
          <p:nvPr/>
        </p:nvSpPr>
        <p:spPr>
          <a:xfrm>
            <a:off x="9967912" y="2566946"/>
            <a:ext cx="314325" cy="24756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48FD480-356D-1161-DCA4-46225E458A6D}"/>
              </a:ext>
            </a:extLst>
          </p:cNvPr>
          <p:cNvSpPr/>
          <p:nvPr/>
        </p:nvSpPr>
        <p:spPr>
          <a:xfrm>
            <a:off x="9424987" y="3900446"/>
            <a:ext cx="314325" cy="24756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332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698E2-AC92-0DC7-4FB6-5DABFC2CF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7100"/>
            <a:ext cx="10515600" cy="763588"/>
          </a:xfrm>
        </p:spPr>
        <p:txBody>
          <a:bodyPr anchor="ctr">
            <a:normAutofit/>
          </a:bodyPr>
          <a:lstStyle/>
          <a:p>
            <a:r>
              <a:rPr lang="en-US" dirty="0"/>
              <a:t>Future Funding 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17F2A-42F2-794F-0A81-27742CACCE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sz="2000" b="1" dirty="0"/>
              <a:t>Road Maintenance and Rehabilitation Act (RMRA) aka SB1</a:t>
            </a:r>
          </a:p>
          <a:p>
            <a:pPr lvl="1"/>
            <a:r>
              <a:rPr lang="en-US" sz="2000" dirty="0"/>
              <a:t>Reduction of 6% annually until 2035, then flat thereafter</a:t>
            </a:r>
          </a:p>
          <a:p>
            <a:r>
              <a:rPr lang="en-US" sz="2000" b="1" dirty="0"/>
              <a:t>Surface Transportation Block Grant (STBG)</a:t>
            </a:r>
          </a:p>
          <a:p>
            <a:pPr lvl="1"/>
            <a:r>
              <a:rPr lang="en-US" sz="2000" dirty="0"/>
              <a:t>Federal funding to grow 3% annually</a:t>
            </a:r>
          </a:p>
          <a:p>
            <a:r>
              <a:rPr lang="en-US" sz="2000" b="1" dirty="0"/>
              <a:t>Measure C</a:t>
            </a:r>
          </a:p>
          <a:p>
            <a:pPr lvl="1"/>
            <a:r>
              <a:rPr lang="en-US" sz="2000" dirty="0"/>
              <a:t>Estimate (2027/28) approx. $126.3 Million/year</a:t>
            </a:r>
          </a:p>
          <a:p>
            <a:pPr lvl="1"/>
            <a:r>
              <a:rPr lang="en-US" sz="2000" dirty="0"/>
              <a:t>Grows by 3% annually</a:t>
            </a:r>
          </a:p>
          <a:p>
            <a:pPr lvl="1"/>
            <a:r>
              <a:rPr lang="en-US" sz="2000" dirty="0"/>
              <a:t>30%, 40%, 50% and 60% allocated to local roads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8A1160-80CE-B84C-1FAB-C01934E36FE0}"/>
              </a:ext>
            </a:extLst>
          </p:cNvPr>
          <p:cNvSpPr txBox="1"/>
          <p:nvPr/>
        </p:nvSpPr>
        <p:spPr>
          <a:xfrm>
            <a:off x="6705451" y="2121574"/>
            <a:ext cx="5083379" cy="523220"/>
          </a:xfrm>
          <a:prstGeom prst="rect">
            <a:avLst/>
          </a:prstGeom>
          <a:solidFill>
            <a:srgbClr val="024E7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rtlCol="0">
            <a:spAutoFit/>
          </a:bodyPr>
          <a:lstStyle/>
          <a:p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2025 Est. Funding = $162 M/year</a:t>
            </a:r>
            <a:endParaRPr lang="en-US" sz="2800" b="1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C49D56E-ED14-5FF1-AFFC-D1B1368CC8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5779793"/>
              </p:ext>
            </p:extLst>
          </p:nvPr>
        </p:nvGraphicFramePr>
        <p:xfrm>
          <a:off x="6770766" y="2644794"/>
          <a:ext cx="4430866" cy="3927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23643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5806A-FA7B-C49C-B71E-0BEE49D3C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Estimated Funding (20-Year)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4FC3202-AF8B-360B-D335-6199121A01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6525273"/>
              </p:ext>
            </p:extLst>
          </p:nvPr>
        </p:nvGraphicFramePr>
        <p:xfrm>
          <a:off x="-103517" y="422694"/>
          <a:ext cx="12085607" cy="6357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43FD692-E215-B7F9-02A9-03C2E1367998}"/>
              </a:ext>
            </a:extLst>
          </p:cNvPr>
          <p:cNvSpPr txBox="1"/>
          <p:nvPr/>
        </p:nvSpPr>
        <p:spPr>
          <a:xfrm>
            <a:off x="8395313" y="1466256"/>
            <a:ext cx="3197094" cy="646331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/>
              <a:t>Total Pavement Funding: $4.65B</a:t>
            </a:r>
          </a:p>
          <a:p>
            <a:pPr algn="ctr"/>
            <a:r>
              <a:rPr lang="en-US" dirty="0"/>
              <a:t>(Measure C is $1-2 B)</a:t>
            </a:r>
          </a:p>
        </p:txBody>
      </p:sp>
    </p:spTree>
    <p:extLst>
      <p:ext uri="{BB962C8B-B14F-4D97-AF65-F5344CB8AC3E}">
        <p14:creationId xmlns:p14="http://schemas.microsoft.com/office/powerpoint/2010/main" val="32320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"/>
        </p:bldSub>
      </p:bldGraphic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4B70F-002E-EA8D-EAAE-EC9F9BD05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5EFA0-67B2-4B12-E1AE-972E3DB0D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Estimated Funding (30-Year)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0FBB9BE-FF3B-4933-30EB-B01062D9C4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5675886"/>
              </p:ext>
            </p:extLst>
          </p:nvPr>
        </p:nvGraphicFramePr>
        <p:xfrm>
          <a:off x="138545" y="489526"/>
          <a:ext cx="11942619" cy="6271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5CB4556-CB75-7B6B-D039-A668D3C3FF52}"/>
              </a:ext>
            </a:extLst>
          </p:cNvPr>
          <p:cNvSpPr txBox="1"/>
          <p:nvPr/>
        </p:nvSpPr>
        <p:spPr>
          <a:xfrm>
            <a:off x="8395313" y="1466256"/>
            <a:ext cx="3197094" cy="646331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/>
              <a:t>Total Pavement Funding: $5.08B</a:t>
            </a:r>
          </a:p>
          <a:p>
            <a:pPr algn="ctr"/>
            <a:r>
              <a:rPr lang="en-US" dirty="0"/>
              <a:t>(Measure C is $1.8 - $3.6 B)</a:t>
            </a:r>
          </a:p>
        </p:txBody>
      </p:sp>
    </p:spTree>
    <p:extLst>
      <p:ext uri="{BB962C8B-B14F-4D97-AF65-F5344CB8AC3E}">
        <p14:creationId xmlns:p14="http://schemas.microsoft.com/office/powerpoint/2010/main" val="423936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Chart bld="series"/>
        </p:bldSub>
      </p:bldGraphic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6B71770-97B4-F159-D130-0C071B2A5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Scenarios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C9CCC1-7A95-8699-4DC4-FF42BD7EC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  <a:p>
            <a:r>
              <a:rPr lang="en-US" b="1" dirty="0"/>
              <a:t>Scenario 1: </a:t>
            </a:r>
            <a:r>
              <a:rPr lang="en-US" dirty="0"/>
              <a:t>Measure C sunsets in 2027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Scenario 2: </a:t>
            </a:r>
            <a:r>
              <a:rPr lang="en-US" dirty="0"/>
              <a:t>Measure C renewed (30%)</a:t>
            </a:r>
          </a:p>
          <a:p>
            <a:endParaRPr lang="en-US" b="1" dirty="0"/>
          </a:p>
          <a:p>
            <a:r>
              <a:rPr lang="en-US" b="1" dirty="0"/>
              <a:t>Scenario 3: </a:t>
            </a:r>
            <a:r>
              <a:rPr lang="en-US" dirty="0"/>
              <a:t>Measure C renewed 20 years</a:t>
            </a:r>
          </a:p>
          <a:p>
            <a:endParaRPr lang="en-US" dirty="0"/>
          </a:p>
          <a:p>
            <a:r>
              <a:rPr lang="en-US" b="1" dirty="0"/>
              <a:t>Scenario 4: </a:t>
            </a:r>
            <a:r>
              <a:rPr lang="en-US" dirty="0"/>
              <a:t>Measure C renewed 30 years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E9DC0217-1F38-AD87-5943-11DE39810D7A}"/>
              </a:ext>
            </a:extLst>
          </p:cNvPr>
          <p:cNvSpPr/>
          <p:nvPr/>
        </p:nvSpPr>
        <p:spPr>
          <a:xfrm>
            <a:off x="7259407" y="2354317"/>
            <a:ext cx="840233" cy="2935870"/>
          </a:xfrm>
          <a:prstGeom prst="rightBrace">
            <a:avLst>
              <a:gd name="adj1" fmla="val 59073"/>
              <a:gd name="adj2" fmla="val 50000"/>
            </a:avLst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E30F9C-DF1B-433E-9BE7-7459DF05A052}"/>
              </a:ext>
            </a:extLst>
          </p:cNvPr>
          <p:cNvSpPr txBox="1"/>
          <p:nvPr/>
        </p:nvSpPr>
        <p:spPr>
          <a:xfrm>
            <a:off x="8208815" y="3474836"/>
            <a:ext cx="38860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70C0"/>
                </a:solidFill>
              </a:rPr>
              <a:t>What are impacts on road conditions?</a:t>
            </a:r>
          </a:p>
        </p:txBody>
      </p:sp>
    </p:spTree>
    <p:extLst>
      <p:ext uri="{BB962C8B-B14F-4D97-AF65-F5344CB8AC3E}">
        <p14:creationId xmlns:p14="http://schemas.microsoft.com/office/powerpoint/2010/main" val="2649899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1D9A7-F18D-5ADE-E9E1-23C1ABBA0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B8F25D1-91C1-9ADC-164D-969F44F726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3154488"/>
              </p:ext>
            </p:extLst>
          </p:nvPr>
        </p:nvGraphicFramePr>
        <p:xfrm>
          <a:off x="-87588" y="616341"/>
          <a:ext cx="10920283" cy="5625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4E5FA7A-984B-D84A-6AE2-8FF29B213446}"/>
              </a:ext>
            </a:extLst>
          </p:cNvPr>
          <p:cNvGraphicFramePr>
            <a:graphicFrameLocks/>
          </p:cNvGraphicFramePr>
          <p:nvPr/>
        </p:nvGraphicFramePr>
        <p:xfrm>
          <a:off x="10636370" y="4614127"/>
          <a:ext cx="1828800" cy="1799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E13F7AC-4378-963A-0624-644D39549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PCI Forecast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63402EF9-CDD5-099E-7045-90080F247356}"/>
              </a:ext>
            </a:extLst>
          </p:cNvPr>
          <p:cNvGraphicFramePr>
            <a:graphicFrameLocks/>
          </p:cNvGraphicFramePr>
          <p:nvPr/>
        </p:nvGraphicFramePr>
        <p:xfrm>
          <a:off x="1027558" y="1660750"/>
          <a:ext cx="1942671" cy="1709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F5A53E92-1174-CCB2-8DD2-2A57BC27C5F4}"/>
              </a:ext>
            </a:extLst>
          </p:cNvPr>
          <p:cNvGraphicFramePr>
            <a:graphicFrameLocks/>
          </p:cNvGraphicFramePr>
          <p:nvPr/>
        </p:nvGraphicFramePr>
        <p:xfrm>
          <a:off x="10660167" y="1660750"/>
          <a:ext cx="1828800" cy="1799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315080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92E1B-D0C0-449B-28D3-ADAF153C7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E7BA8EC-7CB3-21F1-FC9D-D46A5DB4F0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5890368"/>
              </p:ext>
            </p:extLst>
          </p:nvPr>
        </p:nvGraphicFramePr>
        <p:xfrm>
          <a:off x="-87588" y="616341"/>
          <a:ext cx="10920283" cy="5625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8237B91-634B-C04A-01DF-674690651C97}"/>
              </a:ext>
            </a:extLst>
          </p:cNvPr>
          <p:cNvGraphicFramePr>
            <a:graphicFrameLocks/>
          </p:cNvGraphicFramePr>
          <p:nvPr/>
        </p:nvGraphicFramePr>
        <p:xfrm>
          <a:off x="10636370" y="4614127"/>
          <a:ext cx="1828800" cy="1799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6DF92608-4097-D35E-B3C2-F5B766ECE44C}"/>
              </a:ext>
            </a:extLst>
          </p:cNvPr>
          <p:cNvGraphicFramePr>
            <a:graphicFrameLocks/>
          </p:cNvGraphicFramePr>
          <p:nvPr/>
        </p:nvGraphicFramePr>
        <p:xfrm>
          <a:off x="10439400" y="3246859"/>
          <a:ext cx="2265769" cy="1799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48173E8-04E5-B703-FA5B-3A64DFFF8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PCI Forecast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62A7EAC8-3A1E-88A1-631D-04A9926C2EEB}"/>
              </a:ext>
            </a:extLst>
          </p:cNvPr>
          <p:cNvGraphicFramePr>
            <a:graphicFrameLocks/>
          </p:cNvGraphicFramePr>
          <p:nvPr/>
        </p:nvGraphicFramePr>
        <p:xfrm>
          <a:off x="1027558" y="1660750"/>
          <a:ext cx="1942671" cy="1709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A8AC568A-5BBB-A5EA-8540-F561C937C305}"/>
              </a:ext>
            </a:extLst>
          </p:cNvPr>
          <p:cNvGraphicFramePr>
            <a:graphicFrameLocks/>
          </p:cNvGraphicFramePr>
          <p:nvPr/>
        </p:nvGraphicFramePr>
        <p:xfrm>
          <a:off x="10660167" y="1660750"/>
          <a:ext cx="1828800" cy="1799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6F93C22-FB11-1BD8-2753-9711FC28B35F}"/>
              </a:ext>
            </a:extLst>
          </p:cNvPr>
          <p:cNvCxnSpPr>
            <a:cxnSpLocks/>
          </p:cNvCxnSpPr>
          <p:nvPr/>
        </p:nvCxnSpPr>
        <p:spPr>
          <a:xfrm>
            <a:off x="10520855" y="5045870"/>
            <a:ext cx="385270" cy="177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1F25498-EF96-D401-1B2F-D8156E9BB8F4}"/>
              </a:ext>
            </a:extLst>
          </p:cNvPr>
          <p:cNvCxnSpPr>
            <a:cxnSpLocks/>
          </p:cNvCxnSpPr>
          <p:nvPr/>
        </p:nvCxnSpPr>
        <p:spPr>
          <a:xfrm>
            <a:off x="10660167" y="4514789"/>
            <a:ext cx="3450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919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E73CC-B1A5-13F7-2FC1-A0F95F913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FC165DF-E75A-6F3B-5030-7FBEF169C9D3}"/>
              </a:ext>
            </a:extLst>
          </p:cNvPr>
          <p:cNvGraphicFramePr>
            <a:graphicFrameLocks/>
          </p:cNvGraphicFramePr>
          <p:nvPr/>
        </p:nvGraphicFramePr>
        <p:xfrm>
          <a:off x="10636370" y="4614127"/>
          <a:ext cx="1828800" cy="1799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B65B66CD-F49B-049D-3FDB-E5CE26EEC562}"/>
              </a:ext>
            </a:extLst>
          </p:cNvPr>
          <p:cNvGraphicFramePr>
            <a:graphicFrameLocks/>
          </p:cNvGraphicFramePr>
          <p:nvPr/>
        </p:nvGraphicFramePr>
        <p:xfrm>
          <a:off x="10439400" y="3246859"/>
          <a:ext cx="2265769" cy="1799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0D831BA-4361-6A3F-DA5E-C2005BFC8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PCI Forecast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776F1F15-20ED-2E58-DE39-4051CF280126}"/>
              </a:ext>
            </a:extLst>
          </p:cNvPr>
          <p:cNvGraphicFramePr>
            <a:graphicFrameLocks/>
          </p:cNvGraphicFramePr>
          <p:nvPr/>
        </p:nvGraphicFramePr>
        <p:xfrm>
          <a:off x="1027558" y="1660750"/>
          <a:ext cx="1942671" cy="1709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E23ED1E-7D83-B15F-5D44-200C5392E30C}"/>
              </a:ext>
            </a:extLst>
          </p:cNvPr>
          <p:cNvCxnSpPr>
            <a:cxnSpLocks/>
          </p:cNvCxnSpPr>
          <p:nvPr/>
        </p:nvCxnSpPr>
        <p:spPr>
          <a:xfrm>
            <a:off x="10520855" y="5045870"/>
            <a:ext cx="385270" cy="177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2E15C63-FCD6-41F2-0BD7-7FA249AA4B4F}"/>
              </a:ext>
            </a:extLst>
          </p:cNvPr>
          <p:cNvCxnSpPr>
            <a:cxnSpLocks/>
          </p:cNvCxnSpPr>
          <p:nvPr/>
        </p:nvCxnSpPr>
        <p:spPr>
          <a:xfrm>
            <a:off x="10660167" y="4514789"/>
            <a:ext cx="3450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C2BE975-E6CA-5398-42C9-64540738C2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9794677"/>
              </p:ext>
            </p:extLst>
          </p:nvPr>
        </p:nvGraphicFramePr>
        <p:xfrm>
          <a:off x="-87588" y="616341"/>
          <a:ext cx="10920283" cy="5625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429701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882CA-C332-BB49-A0EA-5420682E9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0A1A602-5E97-805F-3040-8A58F8399518}"/>
              </a:ext>
            </a:extLst>
          </p:cNvPr>
          <p:cNvGraphicFramePr>
            <a:graphicFrameLocks/>
          </p:cNvGraphicFramePr>
          <p:nvPr/>
        </p:nvGraphicFramePr>
        <p:xfrm>
          <a:off x="10636370" y="4614127"/>
          <a:ext cx="1828800" cy="1799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5518C07B-204C-7A72-1F90-7AF54501907A}"/>
              </a:ext>
            </a:extLst>
          </p:cNvPr>
          <p:cNvGraphicFramePr>
            <a:graphicFrameLocks/>
          </p:cNvGraphicFramePr>
          <p:nvPr/>
        </p:nvGraphicFramePr>
        <p:xfrm>
          <a:off x="10439400" y="3246859"/>
          <a:ext cx="2265769" cy="1799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F33C398-8056-45CE-5481-4DC967107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PCI Forecast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06004225-0396-9032-995D-6BE42A24A345}"/>
              </a:ext>
            </a:extLst>
          </p:cNvPr>
          <p:cNvGraphicFramePr>
            <a:graphicFrameLocks/>
          </p:cNvGraphicFramePr>
          <p:nvPr/>
        </p:nvGraphicFramePr>
        <p:xfrm>
          <a:off x="1027558" y="1660750"/>
          <a:ext cx="1942671" cy="1709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364A67AD-2B8E-406F-F263-FEA66D2E00CA}"/>
              </a:ext>
            </a:extLst>
          </p:cNvPr>
          <p:cNvGraphicFramePr>
            <a:graphicFrameLocks/>
          </p:cNvGraphicFramePr>
          <p:nvPr/>
        </p:nvGraphicFramePr>
        <p:xfrm>
          <a:off x="10660167" y="1660750"/>
          <a:ext cx="1828800" cy="1799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3A5CCB8-4A9F-BF35-CBA7-20A388510A64}"/>
              </a:ext>
            </a:extLst>
          </p:cNvPr>
          <p:cNvCxnSpPr>
            <a:cxnSpLocks/>
          </p:cNvCxnSpPr>
          <p:nvPr/>
        </p:nvCxnSpPr>
        <p:spPr>
          <a:xfrm>
            <a:off x="10520855" y="5045870"/>
            <a:ext cx="385270" cy="177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86C2FDA-751A-4351-853E-8EADE5FA1399}"/>
              </a:ext>
            </a:extLst>
          </p:cNvPr>
          <p:cNvCxnSpPr>
            <a:cxnSpLocks/>
          </p:cNvCxnSpPr>
          <p:nvPr/>
        </p:nvCxnSpPr>
        <p:spPr>
          <a:xfrm flipV="1">
            <a:off x="10520855" y="2943225"/>
            <a:ext cx="385270" cy="651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62C5D5E-A21C-77B5-8A87-7BA8AE0D1803}"/>
              </a:ext>
            </a:extLst>
          </p:cNvPr>
          <p:cNvCxnSpPr>
            <a:cxnSpLocks/>
          </p:cNvCxnSpPr>
          <p:nvPr/>
        </p:nvCxnSpPr>
        <p:spPr>
          <a:xfrm>
            <a:off x="10660167" y="4514789"/>
            <a:ext cx="3450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749A214-78E7-BBA2-6AC2-5272836DFC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2558146"/>
              </p:ext>
            </p:extLst>
          </p:nvPr>
        </p:nvGraphicFramePr>
        <p:xfrm>
          <a:off x="-87588" y="616341"/>
          <a:ext cx="10920283" cy="5625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761933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632A81A-8FE2-0D60-945A-4D9AF3DC5C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9724245"/>
              </p:ext>
            </p:extLst>
          </p:nvPr>
        </p:nvGraphicFramePr>
        <p:xfrm>
          <a:off x="136634" y="409903"/>
          <a:ext cx="12055366" cy="614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45EBB7F-A7BE-80E0-59F1-E7B75B690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Unfunded Maintenance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90F3BE74-47F1-5576-0BDC-2F0357BD9EB5}"/>
              </a:ext>
            </a:extLst>
          </p:cNvPr>
          <p:cNvSpPr txBox="1"/>
          <p:nvPr/>
        </p:nvSpPr>
        <p:spPr>
          <a:xfrm>
            <a:off x="5707119" y="1217395"/>
            <a:ext cx="914395" cy="914392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kern="1200" dirty="0"/>
              <a:t>+ ($3.61 B)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C7BD18A8-C30E-FC7F-7523-8F63F95209B4}"/>
              </a:ext>
            </a:extLst>
          </p:cNvPr>
          <p:cNvSpPr txBox="1"/>
          <p:nvPr/>
        </p:nvSpPr>
        <p:spPr>
          <a:xfrm>
            <a:off x="4666594" y="1217395"/>
            <a:ext cx="914394" cy="91439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kern="1200" dirty="0"/>
              <a:t>+ ($2.04 B)</a:t>
            </a:r>
          </a:p>
        </p:txBody>
      </p:sp>
    </p:spTree>
    <p:extLst>
      <p:ext uri="{BB962C8B-B14F-4D97-AF65-F5344CB8AC3E}">
        <p14:creationId xmlns:p14="http://schemas.microsoft.com/office/powerpoint/2010/main" val="141254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Chart bld="series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1F7769-B0A5-DD9F-6FC0-E0CE7589A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7100"/>
            <a:ext cx="10515600" cy="763588"/>
          </a:xfrm>
        </p:spPr>
        <p:txBody>
          <a:bodyPr anchor="ctr">
            <a:normAutofit/>
          </a:bodyPr>
          <a:lstStyle/>
          <a:p>
            <a:r>
              <a:rPr lang="en-US" dirty="0"/>
              <a:t>Questions We Are Answering Today</a:t>
            </a:r>
          </a:p>
        </p:txBody>
      </p:sp>
      <p:pic>
        <p:nvPicPr>
          <p:cNvPr id="6" name="Picture 4" descr="StreetSaver® | Metropolitan Transportation Commission">
            <a:extLst>
              <a:ext uri="{FF2B5EF4-FFF2-40B4-BE49-F238E27FC236}">
                <a16:creationId xmlns:a16="http://schemas.microsoft.com/office/drawing/2014/main" id="{7898636D-A278-EBB3-A473-064785DF4D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4" b="17999"/>
          <a:stretch/>
        </p:blipFill>
        <p:spPr bwMode="auto">
          <a:xfrm>
            <a:off x="838200" y="3333041"/>
            <a:ext cx="5181600" cy="133650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F3F2B7-7D58-E10E-322A-3E8AEDA99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799" y="1825625"/>
            <a:ext cx="5906312" cy="4351338"/>
          </a:xfrm>
        </p:spPr>
        <p:txBody>
          <a:bodyPr>
            <a:normAutofit/>
          </a:bodyPr>
          <a:lstStyle/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How many miles of streets are in Fresno County?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What condition are they in?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What repairs are needed in the next 25 years?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How much funding is needed?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How does Measure C help?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121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31123-96C8-0025-987E-CFB99E949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1033D-9EBD-03F9-FF0D-14D69C69B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Pavements represent a substantial investment ($6.0 Billion) in County</a:t>
            </a:r>
          </a:p>
          <a:p>
            <a:r>
              <a:rPr lang="en-US" dirty="0"/>
              <a:t>Pavement network is in Fair condition (PCI = 65 in 2026)</a:t>
            </a:r>
          </a:p>
          <a:p>
            <a:r>
              <a:rPr lang="en-US" dirty="0"/>
              <a:t>Scenario 1: </a:t>
            </a:r>
          </a:p>
          <a:p>
            <a:pPr lvl="1"/>
            <a:r>
              <a:rPr lang="en-US" dirty="0"/>
              <a:t>If Measure C Sunsets in 2027, the countywide PCI will decrease to 48</a:t>
            </a:r>
          </a:p>
          <a:p>
            <a:r>
              <a:rPr lang="en-US" dirty="0"/>
              <a:t>Scenario 2: </a:t>
            </a:r>
          </a:p>
          <a:p>
            <a:pPr lvl="1"/>
            <a:r>
              <a:rPr lang="en-US" dirty="0"/>
              <a:t>Measure C is renewed (30%) - PCI drops to 56 </a:t>
            </a:r>
          </a:p>
          <a:p>
            <a:r>
              <a:rPr lang="en-US" dirty="0"/>
              <a:t>Scenario 3:</a:t>
            </a:r>
          </a:p>
          <a:p>
            <a:pPr lvl="1"/>
            <a:r>
              <a:rPr lang="en-US" dirty="0"/>
              <a:t>Measure C is renewed for 20 years (50 &amp; 60%) – PCI will be 60 and 63, respectively. </a:t>
            </a:r>
          </a:p>
          <a:p>
            <a:r>
              <a:rPr lang="en-US" dirty="0"/>
              <a:t>Scenario 4: </a:t>
            </a:r>
          </a:p>
          <a:p>
            <a:pPr lvl="1"/>
            <a:r>
              <a:rPr lang="en-US" dirty="0"/>
              <a:t>Measure C is renewed for 30 years (50% &amp; 60%) – PCI will be 62 and 65, respectively.</a:t>
            </a:r>
          </a:p>
          <a:p>
            <a:r>
              <a:rPr lang="en-US" dirty="0"/>
              <a:t>Improving PCI will require additional funding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944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F1A5938-0833-3753-E965-FDB331F11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7100"/>
            <a:ext cx="10515600" cy="76358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 descr="C:\Users\RShafer.NCENET\AppData\Local\Microsoft\Windows\Temporary Internet Files\Content.IE5\0W5GGT6T\MC900441498[1].png">
            <a:extLst>
              <a:ext uri="{FF2B5EF4-FFF2-40B4-BE49-F238E27FC236}">
                <a16:creationId xmlns:a16="http://schemas.microsoft.com/office/drawing/2014/main" id="{9595766B-6530-A117-5D3F-D51840CF6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9" r="2" b="7456"/>
          <a:stretch>
            <a:fillRect/>
          </a:stretch>
        </p:blipFill>
        <p:spPr bwMode="auto">
          <a:xfrm>
            <a:off x="838200" y="1825625"/>
            <a:ext cx="5181600" cy="43513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3A01A6-9F3D-EFA2-F22B-463E2E44CB0B}"/>
              </a:ext>
            </a:extLst>
          </p:cNvPr>
          <p:cNvSpPr txBox="1"/>
          <p:nvPr/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800" dirty="0">
              <a:cs typeface="Calibri Light" panose="020F030202020403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cs typeface="Calibri Light" panose="020F0302020204030204" pitchFamily="34" charset="0"/>
              </a:rPr>
              <a:t>Margot Yapp, PE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cs typeface="Calibri Light" panose="020F03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MYapp@ncenet.com</a:t>
            </a:r>
            <a:endParaRPr lang="en-US" sz="2800" dirty="0">
              <a:cs typeface="Calibri Light" panose="020F030202020403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800" dirty="0">
              <a:cs typeface="Calibri Light" panose="020F030202020403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cs typeface="Calibri Light" panose="020F0302020204030204" pitchFamily="34" charset="0"/>
              </a:rPr>
              <a:t>Shahram Misaghi, PE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cs typeface="Calibri Light" panose="020F03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SMisaghi@ncenet.com</a:t>
            </a:r>
            <a:endParaRPr lang="en-US" sz="2800" dirty="0"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641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" name="Chart 1">
                <a:extLst>
                  <a:ext uri="{FF2B5EF4-FFF2-40B4-BE49-F238E27FC236}">
                    <a16:creationId xmlns:a16="http://schemas.microsoft.com/office/drawing/2014/main" id="{8D6AFE45-59B8-4EE8-BB3A-78B627DA03A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707575322"/>
                  </p:ext>
                </p:extLst>
              </p:nvPr>
            </p:nvGraphicFramePr>
            <p:xfrm>
              <a:off x="3943678" y="862996"/>
              <a:ext cx="7915276" cy="5610226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2" name="Chart 1">
                <a:extLst>
                  <a:ext uri="{FF2B5EF4-FFF2-40B4-BE49-F238E27FC236}">
                    <a16:creationId xmlns:a16="http://schemas.microsoft.com/office/drawing/2014/main" id="{8D6AFE45-59B8-4EE8-BB3A-78B627DA03A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43678" y="862996"/>
                <a:ext cx="7915276" cy="5610226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9CF9C7D9-96CC-C0A8-3C4C-AE79E03CA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Street Network in Fresno County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6BA1CD-1576-1723-C00A-509F49CE9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046" y="1015397"/>
            <a:ext cx="3390900" cy="54578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9CB524-73C2-7F97-2128-57A1F0F5C62A}"/>
              </a:ext>
            </a:extLst>
          </p:cNvPr>
          <p:cNvSpPr txBox="1"/>
          <p:nvPr/>
        </p:nvSpPr>
        <p:spPr>
          <a:xfrm rot="20193387">
            <a:off x="4447261" y="3151131"/>
            <a:ext cx="7356724" cy="64698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Total Value = $6.0 Billion</a:t>
            </a:r>
          </a:p>
        </p:txBody>
      </p:sp>
    </p:spTree>
    <p:extLst>
      <p:ext uri="{BB962C8B-B14F-4D97-AF65-F5344CB8AC3E}">
        <p14:creationId xmlns:p14="http://schemas.microsoft.com/office/powerpoint/2010/main" val="242521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2CDA2D01-8F89-4CC0-AB8D-9F290000CB89}"/>
              </a:ext>
            </a:extLst>
          </p:cNvPr>
          <p:cNvSpPr/>
          <p:nvPr/>
        </p:nvSpPr>
        <p:spPr>
          <a:xfrm>
            <a:off x="1981200" y="4343400"/>
            <a:ext cx="8991600" cy="243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1520354-EDCD-4138-BE58-1EF2EB807FEE}"/>
              </a:ext>
            </a:extLst>
          </p:cNvPr>
          <p:cNvGrpSpPr/>
          <p:nvPr/>
        </p:nvGrpSpPr>
        <p:grpSpPr>
          <a:xfrm>
            <a:off x="7285088" y="4272523"/>
            <a:ext cx="4006609" cy="2455417"/>
            <a:chOff x="4012912" y="1248977"/>
            <a:chExt cx="4006609" cy="2455417"/>
          </a:xfrm>
        </p:grpSpPr>
        <p:sp>
          <p:nvSpPr>
            <p:cNvPr id="42" name="Line 30"/>
            <p:cNvSpPr>
              <a:spLocks noChangeShapeType="1"/>
            </p:cNvSpPr>
            <p:nvPr/>
          </p:nvSpPr>
          <p:spPr bwMode="auto">
            <a:xfrm>
              <a:off x="4012912" y="2140768"/>
              <a:ext cx="803891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33" name="Picture 2" descr="C:\Users\fstatkus\AppData\Local\Microsoft\Windows\Temporary Internet Files\Content.Outlook\D66EGIOV\Gekeler Ln .jpg">
              <a:extLst>
                <a:ext uri="{FF2B5EF4-FFF2-40B4-BE49-F238E27FC236}">
                  <a16:creationId xmlns:a16="http://schemas.microsoft.com/office/drawing/2014/main" id="{3C948062-309F-4805-A029-D54A06431F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99" r="5453"/>
            <a:stretch/>
          </p:blipFill>
          <p:spPr bwMode="auto">
            <a:xfrm>
              <a:off x="4816803" y="1248977"/>
              <a:ext cx="3202718" cy="245541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Line 30"/>
          <p:cNvSpPr>
            <a:spLocks noChangeShapeType="1"/>
          </p:cNvSpPr>
          <p:nvPr/>
        </p:nvSpPr>
        <p:spPr bwMode="auto">
          <a:xfrm>
            <a:off x="7282312" y="2499659"/>
            <a:ext cx="803891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pic>
        <p:nvPicPr>
          <p:cNvPr id="10" name="Picture 9" descr="A picture containing yellow, street, sidewalk, laying&#10;&#10;Description automatically generated">
            <a:extLst>
              <a:ext uri="{FF2B5EF4-FFF2-40B4-BE49-F238E27FC236}">
                <a16:creationId xmlns:a16="http://schemas.microsoft.com/office/drawing/2014/main" id="{DDB4E4EE-74D9-4953-B5DA-1F44739B7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776" y="1452274"/>
            <a:ext cx="3202718" cy="24020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F38919E7-EDE2-4271-BC88-2BCB8CB3F284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u="sng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u="none" dirty="0">
                <a:solidFill>
                  <a:srgbClr val="0070C0"/>
                </a:solidFill>
              </a:rPr>
              <a:t>How is Pavement Condition Measured?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0E56FDA-5CC5-464A-BADE-2092C8B647DC}"/>
              </a:ext>
            </a:extLst>
          </p:cNvPr>
          <p:cNvGrpSpPr/>
          <p:nvPr/>
        </p:nvGrpSpPr>
        <p:grpSpPr>
          <a:xfrm>
            <a:off x="4237267" y="1233032"/>
            <a:ext cx="3065462" cy="4906146"/>
            <a:chOff x="304800" y="1447800"/>
            <a:chExt cx="3065462" cy="490614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46F66EA-55B8-44D7-8EAA-5917DF1400D3}"/>
                </a:ext>
              </a:extLst>
            </p:cNvPr>
            <p:cNvGrpSpPr/>
            <p:nvPr/>
          </p:nvGrpSpPr>
          <p:grpSpPr>
            <a:xfrm>
              <a:off x="304800" y="1447800"/>
              <a:ext cx="3065462" cy="4906146"/>
              <a:chOff x="304800" y="1447800"/>
              <a:chExt cx="3065462" cy="4906146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863FA88-B051-403E-8023-3F241FDC5E0C}"/>
                  </a:ext>
                </a:extLst>
              </p:cNvPr>
              <p:cNvGrpSpPr/>
              <p:nvPr/>
            </p:nvGrpSpPr>
            <p:grpSpPr>
              <a:xfrm>
                <a:off x="304800" y="1794373"/>
                <a:ext cx="3025475" cy="4559573"/>
                <a:chOff x="1282081" y="1731995"/>
                <a:chExt cx="3025475" cy="4559573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C7145E6A-384E-43D4-86CC-96DA38162E6E}"/>
                    </a:ext>
                  </a:extLst>
                </p:cNvPr>
                <p:cNvGrpSpPr/>
                <p:nvPr/>
              </p:nvGrpSpPr>
              <p:grpSpPr>
                <a:xfrm>
                  <a:off x="1282081" y="1731995"/>
                  <a:ext cx="3025475" cy="4559573"/>
                  <a:chOff x="2093986" y="1289615"/>
                  <a:chExt cx="3025475" cy="3053096"/>
                </a:xfrm>
              </p:grpSpPr>
              <p:sp>
                <p:nvSpPr>
                  <p:cNvPr id="41" name="Text Box 4">
                    <a:extLst>
                      <a:ext uri="{FF2B5EF4-FFF2-40B4-BE49-F238E27FC236}">
                        <a16:creationId xmlns:a16="http://schemas.microsoft.com/office/drawing/2014/main" id="{916D27C0-A0F1-43F3-9258-22C2471A5E2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34542" y="1289615"/>
                    <a:ext cx="163513" cy="30122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pPr algn="ctr" defTabSz="458788" eaLnBrk="0" hangingPunct="0">
                      <a:buClr>
                        <a:srgbClr val="800080"/>
                      </a:buClr>
                      <a:buSzPct val="90000"/>
                    </a:pPr>
                    <a:r>
                      <a:rPr lang="en-US" sz="2000" dirty="0"/>
                      <a:t>0</a:t>
                    </a:r>
                  </a:p>
                </p:txBody>
              </p:sp>
              <p:sp>
                <p:nvSpPr>
                  <p:cNvPr id="43" name="Line 8">
                    <a:extLst>
                      <a:ext uri="{FF2B5EF4-FFF2-40B4-BE49-F238E27FC236}">
                        <a16:creationId xmlns:a16="http://schemas.microsoft.com/office/drawing/2014/main" id="{8AEF09F2-ECAB-4BE0-847E-EEEBC11B6F3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124398" y="2072261"/>
                    <a:ext cx="0" cy="720328"/>
                  </a:xfrm>
                  <a:prstGeom prst="line">
                    <a:avLst/>
                  </a:prstGeom>
                  <a:noFill/>
                  <a:ln w="31242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" name="Text Box 9">
                    <a:extLst>
                      <a:ext uri="{FF2B5EF4-FFF2-40B4-BE49-F238E27FC236}">
                        <a16:creationId xmlns:a16="http://schemas.microsoft.com/office/drawing/2014/main" id="{4E56A0B9-E713-42F1-8E8A-C3952F53716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59398" y="4099822"/>
                    <a:ext cx="471488" cy="24288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pPr algn="ctr" defTabSz="458788" eaLnBrk="0" hangingPunct="0">
                      <a:buClr>
                        <a:srgbClr val="800080"/>
                      </a:buClr>
                      <a:buSzPct val="90000"/>
                    </a:pPr>
                    <a:r>
                      <a:rPr lang="en-US" sz="2000" dirty="0"/>
                      <a:t>100</a:t>
                    </a:r>
                  </a:p>
                </p:txBody>
              </p:sp>
              <p:sp>
                <p:nvSpPr>
                  <p:cNvPr id="45" name="Text Box 10">
                    <a:extLst>
                      <a:ext uri="{FF2B5EF4-FFF2-40B4-BE49-F238E27FC236}">
                        <a16:creationId xmlns:a16="http://schemas.microsoft.com/office/drawing/2014/main" id="{8CCD4D2B-3B8B-4161-8018-90BCE7677625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51186" y="3434039"/>
                    <a:ext cx="315912" cy="30122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pPr algn="ctr" defTabSz="458788" eaLnBrk="0" hangingPunct="0">
                      <a:buClr>
                        <a:srgbClr val="800080"/>
                      </a:buClr>
                      <a:buSzPct val="90000"/>
                    </a:pPr>
                    <a:r>
                      <a:rPr lang="en-US" sz="2000" dirty="0"/>
                      <a:t>70</a:t>
                    </a:r>
                  </a:p>
                </p:txBody>
              </p:sp>
              <p:sp>
                <p:nvSpPr>
                  <p:cNvPr id="46" name="Text Box 11">
                    <a:extLst>
                      <a:ext uri="{FF2B5EF4-FFF2-40B4-BE49-F238E27FC236}">
                        <a16:creationId xmlns:a16="http://schemas.microsoft.com/office/drawing/2014/main" id="{630512D7-0ACB-4647-B2A1-71D8DE4E281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76586" y="2702535"/>
                    <a:ext cx="315912" cy="24288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pPr algn="ctr" defTabSz="458788" eaLnBrk="0" hangingPunct="0">
                      <a:buClr>
                        <a:srgbClr val="800080"/>
                      </a:buClr>
                      <a:buSzPct val="90000"/>
                    </a:pPr>
                    <a:r>
                      <a:rPr lang="en-US" sz="2000" dirty="0"/>
                      <a:t>50</a:t>
                    </a:r>
                  </a:p>
                </p:txBody>
              </p:sp>
              <p:sp>
                <p:nvSpPr>
                  <p:cNvPr id="47" name="Text Box 12">
                    <a:extLst>
                      <a:ext uri="{FF2B5EF4-FFF2-40B4-BE49-F238E27FC236}">
                        <a16:creationId xmlns:a16="http://schemas.microsoft.com/office/drawing/2014/main" id="{2CEC777B-1930-4565-8DC0-F74745B2D5E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08943" y="1996717"/>
                    <a:ext cx="315912" cy="3000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pPr algn="ctr" defTabSz="458788" eaLnBrk="0" hangingPunct="0">
                      <a:buClr>
                        <a:srgbClr val="800080"/>
                      </a:buClr>
                      <a:buSzPct val="90000"/>
                    </a:pPr>
                    <a:r>
                      <a:rPr lang="en-US" sz="2000" dirty="0"/>
                      <a:t>25</a:t>
                    </a:r>
                  </a:p>
                </p:txBody>
              </p:sp>
              <p:sp>
                <p:nvSpPr>
                  <p:cNvPr id="48" name="AutoShape 13">
                    <a:extLst>
                      <a:ext uri="{FF2B5EF4-FFF2-40B4-BE49-F238E27FC236}">
                        <a16:creationId xmlns:a16="http://schemas.microsoft.com/office/drawing/2014/main" id="{5C66AD09-D464-4466-A048-A11277B0C41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2977906" y="2786635"/>
                    <a:ext cx="2141555" cy="734740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0070C0"/>
                  </a:solidFill>
                  <a:ln w="31242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dirty="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9" name="AutoShape 14">
                    <a:extLst>
                      <a:ext uri="{FF2B5EF4-FFF2-40B4-BE49-F238E27FC236}">
                        <a16:creationId xmlns:a16="http://schemas.microsoft.com/office/drawing/2014/main" id="{BC7588DF-9773-48E1-A345-543E827D744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2977906" y="2078022"/>
                    <a:ext cx="2141553" cy="734740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C000"/>
                  </a:solidFill>
                  <a:ln w="31242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dirty="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0" name="AutoShape 15">
                    <a:extLst>
                      <a:ext uri="{FF2B5EF4-FFF2-40B4-BE49-F238E27FC236}">
                        <a16:creationId xmlns:a16="http://schemas.microsoft.com/office/drawing/2014/main" id="{EB24DD39-CC59-4B4F-A582-AE5A1165A99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2977905" y="3516889"/>
                    <a:ext cx="2141556" cy="734740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00B050"/>
                  </a:solidFill>
                  <a:ln w="31242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dirty="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1" name="Rectangle 16">
                    <a:extLst>
                      <a:ext uri="{FF2B5EF4-FFF2-40B4-BE49-F238E27FC236}">
                        <a16:creationId xmlns:a16="http://schemas.microsoft.com/office/drawing/2014/main" id="{E6FF9672-9160-4E6E-AAB7-E42B311EE97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3986" y="2318720"/>
                    <a:ext cx="184731" cy="2473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endParaRPr lang="en-US" dirty="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2" name="AutoShape 17">
                    <a:extLst>
                      <a:ext uri="{FF2B5EF4-FFF2-40B4-BE49-F238E27FC236}">
                        <a16:creationId xmlns:a16="http://schemas.microsoft.com/office/drawing/2014/main" id="{86E8C1F3-9AE4-4752-A94A-836CFB29787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2977905" y="1373896"/>
                    <a:ext cx="2141553" cy="734740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0000"/>
                  </a:solidFill>
                  <a:ln w="31242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dirty="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3" name="Text Box 18">
                    <a:extLst>
                      <a:ext uri="{FF2B5EF4-FFF2-40B4-BE49-F238E27FC236}">
                        <a16:creationId xmlns:a16="http://schemas.microsoft.com/office/drawing/2014/main" id="{6F9DD18E-F3B0-41DE-85B6-D3DEBE5D92D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48211" y="1566245"/>
                    <a:ext cx="119062" cy="32266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pPr algn="ctr" defTabSz="458788" eaLnBrk="0" hangingPunct="0">
                      <a:buClr>
                        <a:srgbClr val="800080"/>
                      </a:buClr>
                      <a:buSzPct val="90000"/>
                    </a:pPr>
                    <a:endParaRPr lang="en-US" sz="2400" dirty="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4" name="Text Box 19">
                    <a:extLst>
                      <a:ext uri="{FF2B5EF4-FFF2-40B4-BE49-F238E27FC236}">
                        <a16:creationId xmlns:a16="http://schemas.microsoft.com/office/drawing/2014/main" id="{55D2BD8D-8427-4D6B-8250-3D55CFBF411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52660" y="1587526"/>
                    <a:ext cx="1922163" cy="3621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pPr algn="ctr" defTabSz="458788" eaLnBrk="0" hangingPunct="0">
                      <a:buClr>
                        <a:srgbClr val="800080"/>
                      </a:buClr>
                      <a:buSzPct val="90000"/>
                    </a:pPr>
                    <a:r>
                      <a:rPr lang="en-US" sz="2000" b="1" dirty="0">
                        <a:solidFill>
                          <a:schemeClr val="bg1"/>
                        </a:solidFill>
                      </a:rPr>
                      <a:t>Very Poor/Failed</a:t>
                    </a:r>
                  </a:p>
                </p:txBody>
              </p:sp>
              <p:sp>
                <p:nvSpPr>
                  <p:cNvPr id="55" name="Text Box 20">
                    <a:extLst>
                      <a:ext uri="{FF2B5EF4-FFF2-40B4-BE49-F238E27FC236}">
                        <a16:creationId xmlns:a16="http://schemas.microsoft.com/office/drawing/2014/main" id="{3A9D2FA0-5348-42A3-8853-4F02130C738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21504" y="2330203"/>
                    <a:ext cx="1922165" cy="28712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pPr algn="ctr" defTabSz="458788" eaLnBrk="0" hangingPunct="0">
                      <a:buClr>
                        <a:srgbClr val="800080"/>
                      </a:buClr>
                      <a:buSzPct val="90000"/>
                    </a:pPr>
                    <a:r>
                      <a:rPr lang="en-US" sz="2000" b="1" dirty="0"/>
                      <a:t>Poor</a:t>
                    </a:r>
                  </a:p>
                </p:txBody>
              </p:sp>
              <p:sp>
                <p:nvSpPr>
                  <p:cNvPr id="56" name="Text Box 22">
                    <a:extLst>
                      <a:ext uri="{FF2B5EF4-FFF2-40B4-BE49-F238E27FC236}">
                        <a16:creationId xmlns:a16="http://schemas.microsoft.com/office/drawing/2014/main" id="{7692B7C7-C494-4010-86D0-1AF4551E378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25149" y="3788871"/>
                    <a:ext cx="1847063" cy="23975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pPr algn="ctr" defTabSz="458788" eaLnBrk="0" hangingPunct="0">
                      <a:buClr>
                        <a:srgbClr val="800080"/>
                      </a:buClr>
                      <a:buSzPct val="90000"/>
                    </a:pPr>
                    <a:r>
                      <a:rPr lang="en-US" sz="2000" b="1" dirty="0">
                        <a:solidFill>
                          <a:schemeClr val="bg1"/>
                        </a:solidFill>
                      </a:rPr>
                      <a:t>Good/Very Good</a:t>
                    </a:r>
                  </a:p>
                </p:txBody>
              </p:sp>
            </p:grpSp>
            <p:sp>
              <p:nvSpPr>
                <p:cNvPr id="40" name="Text Box 22">
                  <a:extLst>
                    <a:ext uri="{FF2B5EF4-FFF2-40B4-BE49-F238E27FC236}">
                      <a16:creationId xmlns:a16="http://schemas.microsoft.com/office/drawing/2014/main" id="{FF490D80-284A-4FE5-801A-F044D00E644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29492" y="4333824"/>
                  <a:ext cx="1814037" cy="3752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pPr algn="ctr" defTabSz="458788" eaLnBrk="0" hangingPunct="0">
                    <a:buClr>
                      <a:srgbClr val="800080"/>
                    </a:buClr>
                    <a:buSzPct val="90000"/>
                  </a:pPr>
                  <a:r>
                    <a:rPr lang="en-US" sz="2000" b="1" dirty="0">
                      <a:solidFill>
                        <a:schemeClr val="bg1"/>
                      </a:solidFill>
                    </a:rPr>
                    <a:t>Fair</a:t>
                  </a:r>
                </a:p>
              </p:txBody>
            </p: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99EF3D0-E860-4BDD-B0BA-DA7433AE853C}"/>
                  </a:ext>
                </a:extLst>
              </p:cNvPr>
              <p:cNvSpPr txBox="1"/>
              <p:nvPr/>
            </p:nvSpPr>
            <p:spPr>
              <a:xfrm>
                <a:off x="1066800" y="1447800"/>
                <a:ext cx="230346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Condition Category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A74DB6B-8173-4736-877C-479345FE1826}"/>
                </a:ext>
              </a:extLst>
            </p:cNvPr>
            <p:cNvSpPr txBox="1"/>
            <p:nvPr/>
          </p:nvSpPr>
          <p:spPr>
            <a:xfrm rot="16200000">
              <a:off x="-1286699" y="3666301"/>
              <a:ext cx="36972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Pavement Condition Index (PCI)</a:t>
              </a:r>
            </a:p>
          </p:txBody>
        </p:sp>
      </p:grpSp>
      <p:pic>
        <p:nvPicPr>
          <p:cNvPr id="5" name="Picture 4" descr="A road with different colored markers&#10;&#10;AI-generated content may be incorrect.">
            <a:extLst>
              <a:ext uri="{FF2B5EF4-FFF2-40B4-BE49-F238E27FC236}">
                <a16:creationId xmlns:a16="http://schemas.microsoft.com/office/drawing/2014/main" id="{074D19F6-7AED-3AE9-A09F-2FC1BCFE5A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2" r="38932"/>
          <a:stretch>
            <a:fillRect/>
          </a:stretch>
        </p:blipFill>
        <p:spPr>
          <a:xfrm>
            <a:off x="744121" y="1404641"/>
            <a:ext cx="2577683" cy="468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77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F3AAA-2791-8579-8FD4-7E8AB31E7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0C28839-11AA-68E6-7FEC-BDD9BC2D515A}"/>
              </a:ext>
            </a:extLst>
          </p:cNvPr>
          <p:cNvGrpSpPr/>
          <p:nvPr/>
        </p:nvGrpSpPr>
        <p:grpSpPr>
          <a:xfrm>
            <a:off x="5225064" y="4272523"/>
            <a:ext cx="4006609" cy="2455417"/>
            <a:chOff x="4012912" y="1248977"/>
            <a:chExt cx="4006609" cy="2455417"/>
          </a:xfrm>
        </p:grpSpPr>
        <p:sp>
          <p:nvSpPr>
            <p:cNvPr id="42" name="Line 30">
              <a:extLst>
                <a:ext uri="{FF2B5EF4-FFF2-40B4-BE49-F238E27FC236}">
                  <a16:creationId xmlns:a16="http://schemas.microsoft.com/office/drawing/2014/main" id="{63E0FEB7-0115-54D4-552F-6B12EBF182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2912" y="2140768"/>
              <a:ext cx="803891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33" name="Picture 2" descr="C:\Users\fstatkus\AppData\Local\Microsoft\Windows\Temporary Internet Files\Content.Outlook\D66EGIOV\Gekeler Ln .jpg">
              <a:extLst>
                <a:ext uri="{FF2B5EF4-FFF2-40B4-BE49-F238E27FC236}">
                  <a16:creationId xmlns:a16="http://schemas.microsoft.com/office/drawing/2014/main" id="{0C2A95FC-4EF4-662C-32A6-6D8EC40C87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99" r="5453"/>
            <a:stretch/>
          </p:blipFill>
          <p:spPr bwMode="auto">
            <a:xfrm>
              <a:off x="4816803" y="1248977"/>
              <a:ext cx="3202718" cy="245541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Line 30">
            <a:extLst>
              <a:ext uri="{FF2B5EF4-FFF2-40B4-BE49-F238E27FC236}">
                <a16:creationId xmlns:a16="http://schemas.microsoft.com/office/drawing/2014/main" id="{BBFF0C66-EDCC-C8C9-C312-F4403AD9C6DA}"/>
              </a:ext>
            </a:extLst>
          </p:cNvPr>
          <p:cNvSpPr>
            <a:spLocks noChangeShapeType="1"/>
          </p:cNvSpPr>
          <p:nvPr/>
        </p:nvSpPr>
        <p:spPr bwMode="auto">
          <a:xfrm>
            <a:off x="5242705" y="2432737"/>
            <a:ext cx="803891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pic>
        <p:nvPicPr>
          <p:cNvPr id="10" name="Picture 9" descr="A picture containing yellow, street, sidewalk, laying&#10;&#10;Description automatically generated">
            <a:extLst>
              <a:ext uri="{FF2B5EF4-FFF2-40B4-BE49-F238E27FC236}">
                <a16:creationId xmlns:a16="http://schemas.microsoft.com/office/drawing/2014/main" id="{C23CE3AD-4377-63A3-6637-BA946FE103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039" y="1469025"/>
            <a:ext cx="3202718" cy="24020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46E629D5-C168-6E3D-01A3-5497BAE890A5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u="sng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u="none" dirty="0">
                <a:solidFill>
                  <a:srgbClr val="0070C0"/>
                </a:solidFill>
              </a:rPr>
              <a:t>How is Pavement Condition Measured?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3BF7C3E-7283-D184-B68A-FE101A744F8D}"/>
              </a:ext>
            </a:extLst>
          </p:cNvPr>
          <p:cNvGrpSpPr/>
          <p:nvPr/>
        </p:nvGrpSpPr>
        <p:grpSpPr>
          <a:xfrm>
            <a:off x="2177243" y="1233032"/>
            <a:ext cx="3065462" cy="4906146"/>
            <a:chOff x="304800" y="1447800"/>
            <a:chExt cx="3065462" cy="490614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DC39A14-0BB9-61ED-F601-29C6E9F259D6}"/>
                </a:ext>
              </a:extLst>
            </p:cNvPr>
            <p:cNvGrpSpPr/>
            <p:nvPr/>
          </p:nvGrpSpPr>
          <p:grpSpPr>
            <a:xfrm>
              <a:off x="304800" y="1447800"/>
              <a:ext cx="3065462" cy="4906146"/>
              <a:chOff x="304800" y="1447800"/>
              <a:chExt cx="3065462" cy="4906146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A496A809-1D5C-06CD-47DC-33B2E3D0DC30}"/>
                  </a:ext>
                </a:extLst>
              </p:cNvPr>
              <p:cNvGrpSpPr/>
              <p:nvPr/>
            </p:nvGrpSpPr>
            <p:grpSpPr>
              <a:xfrm>
                <a:off x="304800" y="1794373"/>
                <a:ext cx="3025475" cy="4559573"/>
                <a:chOff x="1282081" y="1731995"/>
                <a:chExt cx="3025475" cy="4559573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929B5F91-BAA3-F6B7-96B7-A339C8934196}"/>
                    </a:ext>
                  </a:extLst>
                </p:cNvPr>
                <p:cNvGrpSpPr/>
                <p:nvPr/>
              </p:nvGrpSpPr>
              <p:grpSpPr>
                <a:xfrm>
                  <a:off x="1282081" y="1731995"/>
                  <a:ext cx="3025475" cy="4559573"/>
                  <a:chOff x="2093986" y="1289615"/>
                  <a:chExt cx="3025475" cy="3053096"/>
                </a:xfrm>
              </p:grpSpPr>
              <p:sp>
                <p:nvSpPr>
                  <p:cNvPr id="41" name="Text Box 4">
                    <a:extLst>
                      <a:ext uri="{FF2B5EF4-FFF2-40B4-BE49-F238E27FC236}">
                        <a16:creationId xmlns:a16="http://schemas.microsoft.com/office/drawing/2014/main" id="{0025145D-2E9F-61DC-EBFA-813F3CBFCA7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34542" y="1289615"/>
                    <a:ext cx="163513" cy="30122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pPr algn="ctr" defTabSz="458788" eaLnBrk="0" hangingPunct="0">
                      <a:buClr>
                        <a:srgbClr val="800080"/>
                      </a:buClr>
                      <a:buSzPct val="90000"/>
                    </a:pPr>
                    <a:r>
                      <a:rPr lang="en-US" sz="2000" dirty="0"/>
                      <a:t>0</a:t>
                    </a:r>
                  </a:p>
                </p:txBody>
              </p:sp>
              <p:sp>
                <p:nvSpPr>
                  <p:cNvPr id="43" name="Line 8">
                    <a:extLst>
                      <a:ext uri="{FF2B5EF4-FFF2-40B4-BE49-F238E27FC236}">
                        <a16:creationId xmlns:a16="http://schemas.microsoft.com/office/drawing/2014/main" id="{B2720DEE-3970-2044-6AEC-30CD7377099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124398" y="2072261"/>
                    <a:ext cx="0" cy="720328"/>
                  </a:xfrm>
                  <a:prstGeom prst="line">
                    <a:avLst/>
                  </a:prstGeom>
                  <a:noFill/>
                  <a:ln w="31242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" name="Text Box 9">
                    <a:extLst>
                      <a:ext uri="{FF2B5EF4-FFF2-40B4-BE49-F238E27FC236}">
                        <a16:creationId xmlns:a16="http://schemas.microsoft.com/office/drawing/2014/main" id="{A3ED6D8F-B081-8C80-FC95-3794674B30A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59398" y="4099822"/>
                    <a:ext cx="471488" cy="24288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pPr algn="ctr" defTabSz="458788" eaLnBrk="0" hangingPunct="0">
                      <a:buClr>
                        <a:srgbClr val="800080"/>
                      </a:buClr>
                      <a:buSzPct val="90000"/>
                    </a:pPr>
                    <a:r>
                      <a:rPr lang="en-US" sz="2000" dirty="0"/>
                      <a:t>100</a:t>
                    </a:r>
                  </a:p>
                </p:txBody>
              </p:sp>
              <p:sp>
                <p:nvSpPr>
                  <p:cNvPr id="45" name="Text Box 10">
                    <a:extLst>
                      <a:ext uri="{FF2B5EF4-FFF2-40B4-BE49-F238E27FC236}">
                        <a16:creationId xmlns:a16="http://schemas.microsoft.com/office/drawing/2014/main" id="{A8FD97A6-BB92-EC54-2EA7-DF2AA079E3B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51186" y="3434039"/>
                    <a:ext cx="315912" cy="30122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pPr algn="ctr" defTabSz="458788" eaLnBrk="0" hangingPunct="0">
                      <a:buClr>
                        <a:srgbClr val="800080"/>
                      </a:buClr>
                      <a:buSzPct val="90000"/>
                    </a:pPr>
                    <a:r>
                      <a:rPr lang="en-US" sz="2000" dirty="0"/>
                      <a:t>70</a:t>
                    </a:r>
                  </a:p>
                </p:txBody>
              </p:sp>
              <p:sp>
                <p:nvSpPr>
                  <p:cNvPr id="46" name="Text Box 11">
                    <a:extLst>
                      <a:ext uri="{FF2B5EF4-FFF2-40B4-BE49-F238E27FC236}">
                        <a16:creationId xmlns:a16="http://schemas.microsoft.com/office/drawing/2014/main" id="{0A0C09B9-2DF4-0569-B6E5-83AD0708915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76586" y="2702535"/>
                    <a:ext cx="315912" cy="24288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pPr algn="ctr" defTabSz="458788" eaLnBrk="0" hangingPunct="0">
                      <a:buClr>
                        <a:srgbClr val="800080"/>
                      </a:buClr>
                      <a:buSzPct val="90000"/>
                    </a:pPr>
                    <a:r>
                      <a:rPr lang="en-US" sz="2000" dirty="0"/>
                      <a:t>50</a:t>
                    </a:r>
                  </a:p>
                </p:txBody>
              </p:sp>
              <p:sp>
                <p:nvSpPr>
                  <p:cNvPr id="47" name="Text Box 12">
                    <a:extLst>
                      <a:ext uri="{FF2B5EF4-FFF2-40B4-BE49-F238E27FC236}">
                        <a16:creationId xmlns:a16="http://schemas.microsoft.com/office/drawing/2014/main" id="{4111F41E-6097-A740-3414-CE92CF1BB22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08943" y="1996717"/>
                    <a:ext cx="315912" cy="3000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pPr algn="ctr" defTabSz="458788" eaLnBrk="0" hangingPunct="0">
                      <a:buClr>
                        <a:srgbClr val="800080"/>
                      </a:buClr>
                      <a:buSzPct val="90000"/>
                    </a:pPr>
                    <a:r>
                      <a:rPr lang="en-US" sz="2000" dirty="0"/>
                      <a:t>25</a:t>
                    </a:r>
                  </a:p>
                </p:txBody>
              </p:sp>
              <p:sp>
                <p:nvSpPr>
                  <p:cNvPr id="48" name="AutoShape 13">
                    <a:extLst>
                      <a:ext uri="{FF2B5EF4-FFF2-40B4-BE49-F238E27FC236}">
                        <a16:creationId xmlns:a16="http://schemas.microsoft.com/office/drawing/2014/main" id="{D5D75A1B-9AB3-4D14-C063-70A9C8866DC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2977906" y="2786635"/>
                    <a:ext cx="2141555" cy="734740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0070C0"/>
                  </a:solidFill>
                  <a:ln w="31242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dirty="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9" name="AutoShape 14">
                    <a:extLst>
                      <a:ext uri="{FF2B5EF4-FFF2-40B4-BE49-F238E27FC236}">
                        <a16:creationId xmlns:a16="http://schemas.microsoft.com/office/drawing/2014/main" id="{A485F334-E999-E412-56D3-3BA7BA30643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2977906" y="2078022"/>
                    <a:ext cx="2141553" cy="734740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C000"/>
                  </a:solidFill>
                  <a:ln w="31242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dirty="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0" name="AutoShape 15">
                    <a:extLst>
                      <a:ext uri="{FF2B5EF4-FFF2-40B4-BE49-F238E27FC236}">
                        <a16:creationId xmlns:a16="http://schemas.microsoft.com/office/drawing/2014/main" id="{C22DA638-55F0-29BB-9ED8-5AEB1123C63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2977905" y="3516889"/>
                    <a:ext cx="2141556" cy="734740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00B050"/>
                  </a:solidFill>
                  <a:ln w="31242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dirty="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1" name="Rectangle 16">
                    <a:extLst>
                      <a:ext uri="{FF2B5EF4-FFF2-40B4-BE49-F238E27FC236}">
                        <a16:creationId xmlns:a16="http://schemas.microsoft.com/office/drawing/2014/main" id="{5E9BECDC-5375-D1D3-9B3D-2045CFAB4F4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3986" y="2318720"/>
                    <a:ext cx="184731" cy="2473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endParaRPr lang="en-US" dirty="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2" name="AutoShape 17">
                    <a:extLst>
                      <a:ext uri="{FF2B5EF4-FFF2-40B4-BE49-F238E27FC236}">
                        <a16:creationId xmlns:a16="http://schemas.microsoft.com/office/drawing/2014/main" id="{356C6F32-46CD-D18D-2959-CAB61935738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2977905" y="1373896"/>
                    <a:ext cx="2141553" cy="734740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0000"/>
                  </a:solidFill>
                  <a:ln w="31242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dirty="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3" name="Text Box 18">
                    <a:extLst>
                      <a:ext uri="{FF2B5EF4-FFF2-40B4-BE49-F238E27FC236}">
                        <a16:creationId xmlns:a16="http://schemas.microsoft.com/office/drawing/2014/main" id="{B47270E7-3A3F-9454-0D7A-05E8D98B18F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48211" y="1566245"/>
                    <a:ext cx="119062" cy="32266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pPr algn="ctr" defTabSz="458788" eaLnBrk="0" hangingPunct="0">
                      <a:buClr>
                        <a:srgbClr val="800080"/>
                      </a:buClr>
                      <a:buSzPct val="90000"/>
                    </a:pPr>
                    <a:endParaRPr lang="en-US" sz="2400" dirty="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4" name="Text Box 19">
                    <a:extLst>
                      <a:ext uri="{FF2B5EF4-FFF2-40B4-BE49-F238E27FC236}">
                        <a16:creationId xmlns:a16="http://schemas.microsoft.com/office/drawing/2014/main" id="{8A9F0E7B-4BE2-BAAC-AFBC-5E17040A5C2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52660" y="1587526"/>
                    <a:ext cx="1922163" cy="3621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pPr algn="ctr" defTabSz="458788" eaLnBrk="0" hangingPunct="0">
                      <a:buClr>
                        <a:srgbClr val="800080"/>
                      </a:buClr>
                      <a:buSzPct val="90000"/>
                    </a:pPr>
                    <a:r>
                      <a:rPr lang="en-US" sz="2000" b="1" dirty="0">
                        <a:solidFill>
                          <a:schemeClr val="bg1"/>
                        </a:solidFill>
                      </a:rPr>
                      <a:t>Very Poor/Failed</a:t>
                    </a:r>
                  </a:p>
                </p:txBody>
              </p:sp>
              <p:sp>
                <p:nvSpPr>
                  <p:cNvPr id="55" name="Text Box 20">
                    <a:extLst>
                      <a:ext uri="{FF2B5EF4-FFF2-40B4-BE49-F238E27FC236}">
                        <a16:creationId xmlns:a16="http://schemas.microsoft.com/office/drawing/2014/main" id="{109615E5-AEE3-1864-2139-6667F366E8B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21504" y="2330203"/>
                    <a:ext cx="1922165" cy="28712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pPr algn="ctr" defTabSz="458788" eaLnBrk="0" hangingPunct="0">
                      <a:buClr>
                        <a:srgbClr val="800080"/>
                      </a:buClr>
                      <a:buSzPct val="90000"/>
                    </a:pPr>
                    <a:r>
                      <a:rPr lang="en-US" sz="2000" b="1" dirty="0"/>
                      <a:t>Poor</a:t>
                    </a:r>
                  </a:p>
                </p:txBody>
              </p:sp>
              <p:sp>
                <p:nvSpPr>
                  <p:cNvPr id="56" name="Text Box 22">
                    <a:extLst>
                      <a:ext uri="{FF2B5EF4-FFF2-40B4-BE49-F238E27FC236}">
                        <a16:creationId xmlns:a16="http://schemas.microsoft.com/office/drawing/2014/main" id="{473ED27B-BD42-FE15-A22B-330011E1E8A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25149" y="3788871"/>
                    <a:ext cx="1847063" cy="23975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pPr algn="ctr" defTabSz="458788" eaLnBrk="0" hangingPunct="0">
                      <a:buClr>
                        <a:srgbClr val="800080"/>
                      </a:buClr>
                      <a:buSzPct val="90000"/>
                    </a:pPr>
                    <a:r>
                      <a:rPr lang="en-US" sz="2000" b="1" dirty="0">
                        <a:solidFill>
                          <a:schemeClr val="bg1"/>
                        </a:solidFill>
                      </a:rPr>
                      <a:t>Good/Very Good</a:t>
                    </a:r>
                  </a:p>
                </p:txBody>
              </p:sp>
            </p:grpSp>
            <p:sp>
              <p:nvSpPr>
                <p:cNvPr id="40" name="Text Box 22">
                  <a:extLst>
                    <a:ext uri="{FF2B5EF4-FFF2-40B4-BE49-F238E27FC236}">
                      <a16:creationId xmlns:a16="http://schemas.microsoft.com/office/drawing/2014/main" id="{3C84F670-E183-F70B-1B5F-978A5F49E9A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29492" y="4333824"/>
                  <a:ext cx="1814037" cy="3752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pPr algn="ctr" defTabSz="458788" eaLnBrk="0" hangingPunct="0">
                    <a:buClr>
                      <a:srgbClr val="800080"/>
                    </a:buClr>
                    <a:buSzPct val="90000"/>
                  </a:pPr>
                  <a:r>
                    <a:rPr lang="en-US" sz="2000" b="1" dirty="0">
                      <a:solidFill>
                        <a:schemeClr val="bg1"/>
                      </a:solidFill>
                    </a:rPr>
                    <a:t>Fair</a:t>
                  </a:r>
                </a:p>
              </p:txBody>
            </p: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2966FB0-7419-294E-6C88-D03C9D120087}"/>
                  </a:ext>
                </a:extLst>
              </p:cNvPr>
              <p:cNvSpPr txBox="1"/>
              <p:nvPr/>
            </p:nvSpPr>
            <p:spPr>
              <a:xfrm>
                <a:off x="1066800" y="1447800"/>
                <a:ext cx="230346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Condition Category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1ADF756-B7D1-65FB-7701-CB4DC5D6ABE3}"/>
                </a:ext>
              </a:extLst>
            </p:cNvPr>
            <p:cNvSpPr txBox="1"/>
            <p:nvPr/>
          </p:nvSpPr>
          <p:spPr>
            <a:xfrm rot="16200000">
              <a:off x="-1286699" y="3666301"/>
              <a:ext cx="36972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Pavement Condition Index (PCI)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785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BEE2E-9B55-3CC8-18F5-4F9DE4010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840"/>
            <a:ext cx="10515600" cy="776288"/>
          </a:xfrm>
        </p:spPr>
        <p:txBody>
          <a:bodyPr anchor="ctr">
            <a:normAutofit/>
          </a:bodyPr>
          <a:lstStyle/>
          <a:p>
            <a:r>
              <a:rPr lang="en-US" dirty="0"/>
              <a:t>What Condition Are Streets In? 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C98030E-6589-5F34-7203-7D1D021705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4004692"/>
              </p:ext>
            </p:extLst>
          </p:nvPr>
        </p:nvGraphicFramePr>
        <p:xfrm>
          <a:off x="115614" y="756745"/>
          <a:ext cx="11918731" cy="5549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">
            <a:extLst>
              <a:ext uri="{FF2B5EF4-FFF2-40B4-BE49-F238E27FC236}">
                <a16:creationId xmlns:a16="http://schemas.microsoft.com/office/drawing/2014/main" id="{D07C4C34-FCF9-BEA5-1B4C-6E913E72887C}"/>
              </a:ext>
            </a:extLst>
          </p:cNvPr>
          <p:cNvSpPr txBox="1"/>
          <p:nvPr/>
        </p:nvSpPr>
        <p:spPr>
          <a:xfrm>
            <a:off x="4082998" y="1302385"/>
            <a:ext cx="1245746" cy="270481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2022</a:t>
            </a:r>
            <a:r>
              <a:rPr lang="en-US" sz="1200" b="1" kern="1200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Statewide &amp; 2026 Countywide</a:t>
            </a:r>
            <a:r>
              <a:rPr lang="en-US" sz="1200" b="1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kern="1200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average</a:t>
            </a:r>
            <a:endParaRPr lang="en-US" sz="12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76852857-3387-BAB3-9BBE-7EFE89D42D93}"/>
              </a:ext>
            </a:extLst>
          </p:cNvPr>
          <p:cNvSpPr/>
          <p:nvPr/>
        </p:nvSpPr>
        <p:spPr>
          <a:xfrm rot="5400000">
            <a:off x="4599859" y="1539395"/>
            <a:ext cx="270426" cy="337419"/>
          </a:xfrm>
          <a:prstGeom prst="homePlat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kern="1200" dirty="0"/>
          </a:p>
        </p:txBody>
      </p:sp>
    </p:spTree>
    <p:extLst>
      <p:ext uri="{BB962C8B-B14F-4D97-AF65-F5344CB8AC3E}">
        <p14:creationId xmlns:p14="http://schemas.microsoft.com/office/powerpoint/2010/main" val="695930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BE41F-896D-6B7E-A80C-47D08A71A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PCIs of Other Cities &amp; Counties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0D61077-769D-20F4-D960-031EB5A801F2}"/>
              </a:ext>
            </a:extLst>
          </p:cNvPr>
          <p:cNvGrpSpPr/>
          <p:nvPr/>
        </p:nvGrpSpPr>
        <p:grpSpPr>
          <a:xfrm>
            <a:off x="2467402" y="1624013"/>
            <a:ext cx="1497526" cy="569972"/>
            <a:chOff x="1455670" y="860194"/>
            <a:chExt cx="1497526" cy="569972"/>
          </a:xfrm>
        </p:grpSpPr>
        <p:sp>
          <p:nvSpPr>
            <p:cNvPr id="4" name="TextBox 2">
              <a:extLst>
                <a:ext uri="{FF2B5EF4-FFF2-40B4-BE49-F238E27FC236}">
                  <a16:creationId xmlns:a16="http://schemas.microsoft.com/office/drawing/2014/main" id="{FDF62CFE-A129-0C49-EE76-828FCA2A5097}"/>
                </a:ext>
              </a:extLst>
            </p:cNvPr>
            <p:cNvSpPr txBox="1"/>
            <p:nvPr/>
          </p:nvSpPr>
          <p:spPr>
            <a:xfrm>
              <a:off x="1455670" y="860194"/>
              <a:ext cx="1497526" cy="277521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2022</a:t>
              </a:r>
              <a:r>
                <a:rPr lang="en-US" sz="1200" b="1" kern="1200" baseline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Statewide &amp; Countywide: 65</a:t>
              </a:r>
              <a:endParaRPr lang="en-US" sz="1200" b="1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D32C9B33-B8F4-E13C-5A68-A7327F9D79A7}"/>
                </a:ext>
              </a:extLst>
            </p:cNvPr>
            <p:cNvSpPr/>
            <p:nvPr/>
          </p:nvSpPr>
          <p:spPr>
            <a:xfrm rot="5400000">
              <a:off x="2015451" y="1088594"/>
              <a:ext cx="277577" cy="405567"/>
            </a:xfrm>
            <a:prstGeom prst="homePlat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kern="1200" dirty="0"/>
            </a:p>
          </p:txBody>
        </p:sp>
      </p:grp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6899D28-FBB7-8968-9391-D0F73E5CC5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3808017"/>
              </p:ext>
            </p:extLst>
          </p:nvPr>
        </p:nvGraphicFramePr>
        <p:xfrm>
          <a:off x="1" y="847725"/>
          <a:ext cx="12192000" cy="5447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8025BF4-FDF2-8FEC-AF90-0A1B4D29C4DD}"/>
              </a:ext>
            </a:extLst>
          </p:cNvPr>
          <p:cNvSpPr/>
          <p:nvPr/>
        </p:nvSpPr>
        <p:spPr>
          <a:xfrm>
            <a:off x="2963188" y="2393818"/>
            <a:ext cx="405567" cy="27142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3A64F4-9F72-2106-4091-EE88F7ED8228}"/>
              </a:ext>
            </a:extLst>
          </p:cNvPr>
          <p:cNvSpPr/>
          <p:nvPr/>
        </p:nvSpPr>
        <p:spPr>
          <a:xfrm>
            <a:off x="935421" y="6266794"/>
            <a:ext cx="2027767" cy="3547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i="1" dirty="0"/>
              <a:t>Counties include cities</a:t>
            </a:r>
          </a:p>
        </p:txBody>
      </p:sp>
    </p:spTree>
    <p:extLst>
      <p:ext uri="{BB962C8B-B14F-4D97-AF65-F5344CB8AC3E}">
        <p14:creationId xmlns:p14="http://schemas.microsoft.com/office/powerpoint/2010/main" val="1876119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2362199" y="838200"/>
            <a:ext cx="9162687" cy="4791710"/>
          </a:xfrm>
          <a:custGeom>
            <a:avLst/>
            <a:gdLst/>
            <a:ahLst/>
            <a:cxnLst/>
            <a:rect l="l" t="t" r="r" b="b"/>
            <a:pathLst>
              <a:path w="8601710" h="4791710">
                <a:moveTo>
                  <a:pt x="8601456" y="0"/>
                </a:moveTo>
                <a:lnTo>
                  <a:pt x="0" y="0"/>
                </a:lnTo>
                <a:lnTo>
                  <a:pt x="0" y="4791456"/>
                </a:lnTo>
                <a:lnTo>
                  <a:pt x="8601456" y="4791456"/>
                </a:lnTo>
                <a:lnTo>
                  <a:pt x="8601456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D0F17C5-10BB-68E9-9822-CBC3ADF8FD9E}"/>
              </a:ext>
            </a:extLst>
          </p:cNvPr>
          <p:cNvCxnSpPr>
            <a:cxnSpLocks/>
          </p:cNvCxnSpPr>
          <p:nvPr/>
        </p:nvCxnSpPr>
        <p:spPr>
          <a:xfrm flipH="1">
            <a:off x="5167610" y="2281618"/>
            <a:ext cx="0" cy="3352801"/>
          </a:xfrm>
          <a:prstGeom prst="straightConnector1">
            <a:avLst/>
          </a:prstGeom>
          <a:ln w="57150">
            <a:solidFill>
              <a:schemeClr val="bg1">
                <a:alpha val="50000"/>
              </a:schemeClr>
            </a:solidFill>
            <a:headEnd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2DAB786-519A-6846-6D30-A7B583C948B9}"/>
              </a:ext>
            </a:extLst>
          </p:cNvPr>
          <p:cNvCxnSpPr>
            <a:cxnSpLocks/>
          </p:cNvCxnSpPr>
          <p:nvPr/>
        </p:nvCxnSpPr>
        <p:spPr>
          <a:xfrm flipH="1">
            <a:off x="7647550" y="3238690"/>
            <a:ext cx="0" cy="2395729"/>
          </a:xfrm>
          <a:prstGeom prst="straightConnector1">
            <a:avLst/>
          </a:prstGeom>
          <a:ln w="57150">
            <a:solidFill>
              <a:schemeClr val="bg1">
                <a:alpha val="50000"/>
              </a:schemeClr>
            </a:solidFill>
            <a:headEnd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F16E826-04EA-F8F7-51B5-6E71F48D2DC6}"/>
              </a:ext>
            </a:extLst>
          </p:cNvPr>
          <p:cNvCxnSpPr>
            <a:cxnSpLocks/>
          </p:cNvCxnSpPr>
          <p:nvPr/>
        </p:nvCxnSpPr>
        <p:spPr>
          <a:xfrm flipH="1">
            <a:off x="9304148" y="4436553"/>
            <a:ext cx="0" cy="1197866"/>
          </a:xfrm>
          <a:prstGeom prst="straightConnector1">
            <a:avLst/>
          </a:prstGeom>
          <a:ln w="57150">
            <a:solidFill>
              <a:schemeClr val="bg1">
                <a:alpha val="50000"/>
              </a:schemeClr>
            </a:solidFill>
            <a:headEnd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ject 6"/>
          <p:cNvSpPr/>
          <p:nvPr/>
        </p:nvSpPr>
        <p:spPr>
          <a:xfrm>
            <a:off x="2362199" y="838200"/>
            <a:ext cx="9162677" cy="4791710"/>
          </a:xfrm>
          <a:custGeom>
            <a:avLst/>
            <a:gdLst/>
            <a:ahLst/>
            <a:cxnLst/>
            <a:rect l="l" t="t" r="r" b="b"/>
            <a:pathLst>
              <a:path w="8601710" h="4791710">
                <a:moveTo>
                  <a:pt x="0" y="0"/>
                </a:moveTo>
                <a:lnTo>
                  <a:pt x="8601456" y="0"/>
                </a:lnTo>
                <a:lnTo>
                  <a:pt x="8601456" y="4791456"/>
                </a:lnTo>
                <a:lnTo>
                  <a:pt x="0" y="4791456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62201" y="838200"/>
            <a:ext cx="50800" cy="4791710"/>
          </a:xfrm>
          <a:custGeom>
            <a:avLst/>
            <a:gdLst/>
            <a:ahLst/>
            <a:cxnLst/>
            <a:rect l="l" t="t" r="r" b="b"/>
            <a:pathLst>
              <a:path w="50800" h="4791710">
                <a:moveTo>
                  <a:pt x="0" y="4791456"/>
                </a:moveTo>
                <a:lnTo>
                  <a:pt x="0" y="0"/>
                </a:lnTo>
              </a:path>
              <a:path w="50800" h="4791710">
                <a:moveTo>
                  <a:pt x="0" y="4791456"/>
                </a:moveTo>
                <a:lnTo>
                  <a:pt x="50292" y="4791456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62201" y="5151120"/>
            <a:ext cx="35560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051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62201" y="4672584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92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362201" y="4192523"/>
            <a:ext cx="35560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051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62201" y="838200"/>
            <a:ext cx="8601710" cy="4791710"/>
          </a:xfrm>
          <a:custGeom>
            <a:avLst/>
            <a:gdLst/>
            <a:ahLst/>
            <a:cxnLst/>
            <a:rect l="l" t="t" r="r" b="b"/>
            <a:pathLst>
              <a:path w="8601710" h="4791710">
                <a:moveTo>
                  <a:pt x="0" y="2875787"/>
                </a:moveTo>
                <a:lnTo>
                  <a:pt x="50292" y="2875787"/>
                </a:lnTo>
              </a:path>
              <a:path w="8601710" h="4791710">
                <a:moveTo>
                  <a:pt x="0" y="2395728"/>
                </a:moveTo>
                <a:lnTo>
                  <a:pt x="50292" y="2395728"/>
                </a:lnTo>
              </a:path>
              <a:path w="8601710" h="4791710">
                <a:moveTo>
                  <a:pt x="0" y="1917191"/>
                </a:moveTo>
                <a:lnTo>
                  <a:pt x="50292" y="1917191"/>
                </a:lnTo>
              </a:path>
              <a:path w="8601710" h="4791710">
                <a:moveTo>
                  <a:pt x="0" y="1438655"/>
                </a:moveTo>
                <a:lnTo>
                  <a:pt x="50292" y="1438655"/>
                </a:lnTo>
              </a:path>
              <a:path w="8601710" h="4791710">
                <a:moveTo>
                  <a:pt x="0" y="958595"/>
                </a:moveTo>
                <a:lnTo>
                  <a:pt x="50292" y="958595"/>
                </a:lnTo>
              </a:path>
              <a:path w="8601710" h="4791710">
                <a:moveTo>
                  <a:pt x="0" y="480059"/>
                </a:moveTo>
                <a:lnTo>
                  <a:pt x="50292" y="480059"/>
                </a:lnTo>
              </a:path>
              <a:path w="8601710" h="4791710">
                <a:moveTo>
                  <a:pt x="0" y="0"/>
                </a:moveTo>
                <a:lnTo>
                  <a:pt x="50292" y="0"/>
                </a:lnTo>
              </a:path>
              <a:path w="8601710" h="4791710">
                <a:moveTo>
                  <a:pt x="0" y="4791456"/>
                </a:moveTo>
                <a:lnTo>
                  <a:pt x="8601456" y="4791456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088510" y="5537258"/>
            <a:ext cx="12255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0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991584" y="5058112"/>
            <a:ext cx="22097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10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991584" y="4578967"/>
            <a:ext cx="22097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20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991584" y="4099821"/>
            <a:ext cx="22097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30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991584" y="3620675"/>
            <a:ext cx="22097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40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991584" y="3141530"/>
            <a:ext cx="22097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50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991584" y="2662384"/>
            <a:ext cx="22097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60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991584" y="2183238"/>
            <a:ext cx="22097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70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991584" y="1704093"/>
            <a:ext cx="22097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80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991584" y="1224947"/>
            <a:ext cx="22097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90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894657" y="745802"/>
            <a:ext cx="31496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100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55012" y="2115888"/>
            <a:ext cx="246221" cy="2683510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Pavement</a:t>
            </a:r>
            <a:r>
              <a:rPr kumimoji="0" sz="16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Condition</a:t>
            </a:r>
            <a:r>
              <a:rPr kumimoji="0" sz="16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 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Index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195919" y="5989769"/>
            <a:ext cx="2796477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Percent of Pavement Service Life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690544" y="920139"/>
            <a:ext cx="1978098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No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Repairs Needed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Verdan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390786" y="2505848"/>
            <a:ext cx="1125917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Minor Resurfacing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Verdan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801863" y="3686374"/>
            <a:ext cx="1054797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Major Resurfacing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Verdan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284986" y="4892716"/>
            <a:ext cx="153352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Reconstruction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Verdan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701193" y="2274159"/>
            <a:ext cx="333287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F4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Verdana"/>
              </a:rPr>
              <a:t>Thin Overlays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  <a:ea typeface="+mn-ea"/>
              <a:cs typeface="Verdana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4F4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Verdana"/>
              </a:rPr>
              <a:t>$</a:t>
            </a:r>
            <a:r>
              <a:rPr kumimoji="0" lang="en-US" sz="1600" b="1" i="0" u="none" strike="noStrike" kern="1200" cap="none" spc="-10" normalizeH="0" baseline="0" noProof="0" dirty="0">
                <a:ln>
                  <a:noFill/>
                </a:ln>
                <a:solidFill>
                  <a:srgbClr val="004F4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Verdana"/>
              </a:rPr>
              <a:t>28-$</a:t>
            </a:r>
            <a:r>
              <a:rPr lang="en-US" sz="1600" b="1" spc="-10" dirty="0">
                <a:solidFill>
                  <a:srgbClr val="004F4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Calibri" panose="020F0502020204030204"/>
                <a:cs typeface="Verdana"/>
              </a:rPr>
              <a:t>61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F4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Verdana"/>
              </a:rPr>
              <a:t>/</a:t>
            </a:r>
            <a:r>
              <a:rPr lang="en-US" sz="1600" b="1" dirty="0">
                <a:solidFill>
                  <a:srgbClr val="004F4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Calibri" panose="020F0502020204030204"/>
                <a:cs typeface="Verdana"/>
              </a:rPr>
              <a:t>SY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  <a:ea typeface="+mn-ea"/>
              <a:cs typeface="Verdan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610529" y="3331490"/>
            <a:ext cx="250769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F4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Verdana"/>
              </a:rPr>
              <a:t>Thick Overlays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  <a:ea typeface="+mn-ea"/>
              <a:cs typeface="Verdana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4F4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Verdana"/>
              </a:rPr>
              <a:t>$</a:t>
            </a:r>
            <a:r>
              <a:rPr kumimoji="0" lang="en-US" sz="1600" b="1" i="0" u="none" strike="noStrike" kern="1200" cap="none" spc="-10" normalizeH="0" baseline="0" noProof="0" dirty="0">
                <a:ln>
                  <a:noFill/>
                </a:ln>
                <a:solidFill>
                  <a:srgbClr val="004F4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Verdana"/>
              </a:rPr>
              <a:t>57-$90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F4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Verdana"/>
              </a:rPr>
              <a:t>/SY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  <a:ea typeface="+mn-ea"/>
              <a:cs typeface="Verdan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770364" y="4474156"/>
            <a:ext cx="168086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F4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Verdana"/>
              </a:rPr>
              <a:t>Reconstruction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  <a:ea typeface="+mn-ea"/>
              <a:cs typeface="Verdana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4F4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Verdana"/>
              </a:rPr>
              <a:t>$</a:t>
            </a:r>
            <a:r>
              <a:rPr kumimoji="0" lang="en-US" sz="1600" b="1" i="0" u="none" strike="noStrike" kern="1200" cap="none" spc="-10" normalizeH="0" baseline="0" noProof="0" dirty="0">
                <a:ln>
                  <a:noFill/>
                </a:ln>
                <a:solidFill>
                  <a:srgbClr val="004F4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Verdana"/>
              </a:rPr>
              <a:t>90-$133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F4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Verdana"/>
              </a:rPr>
              <a:t>/SY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  <a:ea typeface="+mn-ea"/>
              <a:cs typeface="Verdana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817C93C-8E44-58BC-9AA5-8745C6E237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486725"/>
              </p:ext>
            </p:extLst>
          </p:nvPr>
        </p:nvGraphicFramePr>
        <p:xfrm>
          <a:off x="792565" y="838201"/>
          <a:ext cx="1007687" cy="4789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7687">
                  <a:extLst>
                    <a:ext uri="{9D8B030D-6E8A-4147-A177-3AD203B41FA5}">
                      <a16:colId xmlns:a16="http://schemas.microsoft.com/office/drawing/2014/main" val="2797853450"/>
                    </a:ext>
                  </a:extLst>
                </a:gridCol>
              </a:tblGrid>
              <a:tr h="144363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Good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70-100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647325"/>
                  </a:ext>
                </a:extLst>
              </a:tr>
              <a:tr h="95846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Fair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50-69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729748"/>
                  </a:ext>
                </a:extLst>
              </a:tr>
              <a:tr h="118858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Poor</a:t>
                      </a:r>
                    </a:p>
                    <a:p>
                      <a:pPr algn="ctr"/>
                      <a:r>
                        <a:rPr lang="en-US" sz="1400" b="1" dirty="0"/>
                        <a:t>25-49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372160"/>
                  </a:ext>
                </a:extLst>
              </a:tr>
              <a:tr h="119886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Very Poor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0-24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434210"/>
                  </a:ext>
                </a:extLst>
              </a:tr>
            </a:tbl>
          </a:graphicData>
        </a:graphic>
      </p:graphicFrame>
      <p:sp>
        <p:nvSpPr>
          <p:cNvPr id="53" name="object 31">
            <a:extLst>
              <a:ext uri="{FF2B5EF4-FFF2-40B4-BE49-F238E27FC236}">
                <a16:creationId xmlns:a16="http://schemas.microsoft.com/office/drawing/2014/main" id="{BA0993BC-9FD0-CC01-6698-52FCB1FC3E44}"/>
              </a:ext>
            </a:extLst>
          </p:cNvPr>
          <p:cNvSpPr txBox="1"/>
          <p:nvPr/>
        </p:nvSpPr>
        <p:spPr>
          <a:xfrm>
            <a:off x="9097808" y="5660489"/>
            <a:ext cx="427666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90%</a:t>
            </a:r>
            <a:endParaRPr kumimoji="0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Verdana"/>
            </a:endParaRPr>
          </a:p>
        </p:txBody>
      </p:sp>
      <p:sp>
        <p:nvSpPr>
          <p:cNvPr id="54" name="object 31">
            <a:extLst>
              <a:ext uri="{FF2B5EF4-FFF2-40B4-BE49-F238E27FC236}">
                <a16:creationId xmlns:a16="http://schemas.microsoft.com/office/drawing/2014/main" id="{20DDEE81-AC83-BE1C-32B1-847477474AEA}"/>
              </a:ext>
            </a:extLst>
          </p:cNvPr>
          <p:cNvSpPr txBox="1"/>
          <p:nvPr/>
        </p:nvSpPr>
        <p:spPr>
          <a:xfrm>
            <a:off x="7516325" y="5665251"/>
            <a:ext cx="427666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75%</a:t>
            </a:r>
            <a:endParaRPr kumimoji="0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Verdana"/>
            </a:endParaRPr>
          </a:p>
        </p:txBody>
      </p:sp>
      <p:sp>
        <p:nvSpPr>
          <p:cNvPr id="56" name="object 31">
            <a:extLst>
              <a:ext uri="{FF2B5EF4-FFF2-40B4-BE49-F238E27FC236}">
                <a16:creationId xmlns:a16="http://schemas.microsoft.com/office/drawing/2014/main" id="{6B266E9C-A794-4F00-96E4-1B00A8D8A62D}"/>
              </a:ext>
            </a:extLst>
          </p:cNvPr>
          <p:cNvSpPr txBox="1"/>
          <p:nvPr/>
        </p:nvSpPr>
        <p:spPr>
          <a:xfrm>
            <a:off x="4972191" y="5660489"/>
            <a:ext cx="427666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35%</a:t>
            </a:r>
            <a:endParaRPr kumimoji="0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Verdana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3275515-D736-B85E-83CF-C5AD6BD58103}"/>
              </a:ext>
            </a:extLst>
          </p:cNvPr>
          <p:cNvSpPr/>
          <p:nvPr/>
        </p:nvSpPr>
        <p:spPr>
          <a:xfrm>
            <a:off x="2359255" y="838200"/>
            <a:ext cx="7451636" cy="4796685"/>
          </a:xfrm>
          <a:custGeom>
            <a:avLst/>
            <a:gdLst>
              <a:gd name="connsiteX0" fmla="*/ 7437120 w 7437120"/>
              <a:gd name="connsiteY0" fmla="*/ 4762500 h 4762500"/>
              <a:gd name="connsiteX1" fmla="*/ 6941820 w 7437120"/>
              <a:gd name="connsiteY1" fmla="*/ 3581400 h 4762500"/>
              <a:gd name="connsiteX2" fmla="*/ 5250180 w 7437120"/>
              <a:gd name="connsiteY2" fmla="*/ 2354580 h 4762500"/>
              <a:gd name="connsiteX3" fmla="*/ 2743200 w 7437120"/>
              <a:gd name="connsiteY3" fmla="*/ 1379220 h 4762500"/>
              <a:gd name="connsiteX4" fmla="*/ 838200 w 7437120"/>
              <a:gd name="connsiteY4" fmla="*/ 533400 h 4762500"/>
              <a:gd name="connsiteX5" fmla="*/ 0 w 7437120"/>
              <a:gd name="connsiteY5" fmla="*/ 0 h 476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37120" h="4762500">
                <a:moveTo>
                  <a:pt x="7437120" y="4762500"/>
                </a:moveTo>
                <a:cubicBezTo>
                  <a:pt x="7371715" y="4372610"/>
                  <a:pt x="7306310" y="3982720"/>
                  <a:pt x="6941820" y="3581400"/>
                </a:cubicBezTo>
                <a:cubicBezTo>
                  <a:pt x="6577330" y="3180080"/>
                  <a:pt x="5949950" y="2721610"/>
                  <a:pt x="5250180" y="2354580"/>
                </a:cubicBezTo>
                <a:cubicBezTo>
                  <a:pt x="4550410" y="1987550"/>
                  <a:pt x="3478530" y="1682750"/>
                  <a:pt x="2743200" y="1379220"/>
                </a:cubicBezTo>
                <a:cubicBezTo>
                  <a:pt x="2007870" y="1075690"/>
                  <a:pt x="1295400" y="763270"/>
                  <a:pt x="838200" y="533400"/>
                </a:cubicBezTo>
                <a:cubicBezTo>
                  <a:pt x="381000" y="303530"/>
                  <a:pt x="190500" y="151765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C2BC43A-4937-E6FE-6EEE-C4306D34C038}"/>
              </a:ext>
            </a:extLst>
          </p:cNvPr>
          <p:cNvCxnSpPr>
            <a:cxnSpLocks/>
          </p:cNvCxnSpPr>
          <p:nvPr/>
        </p:nvCxnSpPr>
        <p:spPr>
          <a:xfrm>
            <a:off x="2397761" y="2281618"/>
            <a:ext cx="2769848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B19F6A9-7CCA-13B0-B713-C8F787207386}"/>
              </a:ext>
            </a:extLst>
          </p:cNvPr>
          <p:cNvCxnSpPr>
            <a:cxnSpLocks/>
          </p:cNvCxnSpPr>
          <p:nvPr/>
        </p:nvCxnSpPr>
        <p:spPr>
          <a:xfrm>
            <a:off x="2379981" y="3237070"/>
            <a:ext cx="5267568" cy="800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0D3C2BF-E269-0022-8261-FEB3521A34CD}"/>
              </a:ext>
            </a:extLst>
          </p:cNvPr>
          <p:cNvCxnSpPr>
            <a:cxnSpLocks/>
            <a:endCxn id="49" idx="1"/>
          </p:cNvCxnSpPr>
          <p:nvPr/>
        </p:nvCxnSpPr>
        <p:spPr>
          <a:xfrm flipV="1">
            <a:off x="2397761" y="4445307"/>
            <a:ext cx="6916863" cy="35393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60EF5AA-C01D-0821-7086-E4D71C15D372}"/>
              </a:ext>
            </a:extLst>
          </p:cNvPr>
          <p:cNvCxnSpPr>
            <a:cxnSpLocks/>
          </p:cNvCxnSpPr>
          <p:nvPr/>
        </p:nvCxnSpPr>
        <p:spPr>
          <a:xfrm>
            <a:off x="2379981" y="1320326"/>
            <a:ext cx="621127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bject 35">
            <a:extLst>
              <a:ext uri="{FF2B5EF4-FFF2-40B4-BE49-F238E27FC236}">
                <a16:creationId xmlns:a16="http://schemas.microsoft.com/office/drawing/2014/main" id="{40F87544-2026-33EB-1237-6D612A9E08CC}"/>
              </a:ext>
            </a:extLst>
          </p:cNvPr>
          <p:cNvSpPr txBox="1"/>
          <p:nvPr/>
        </p:nvSpPr>
        <p:spPr>
          <a:xfrm>
            <a:off x="2690544" y="1573110"/>
            <a:ext cx="1125917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Verdana"/>
              </a:rPr>
              <a:t>Preventive Maintenance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Verdana"/>
            </a:endParaRPr>
          </a:p>
        </p:txBody>
      </p:sp>
      <p:sp>
        <p:nvSpPr>
          <p:cNvPr id="13" name="object 39">
            <a:extLst>
              <a:ext uri="{FF2B5EF4-FFF2-40B4-BE49-F238E27FC236}">
                <a16:creationId xmlns:a16="http://schemas.microsoft.com/office/drawing/2014/main" id="{9AD06FA2-A06D-257A-0655-A4E368A3284E}"/>
              </a:ext>
            </a:extLst>
          </p:cNvPr>
          <p:cNvSpPr txBox="1"/>
          <p:nvPr/>
        </p:nvSpPr>
        <p:spPr>
          <a:xfrm>
            <a:off x="4375464" y="1383553"/>
            <a:ext cx="244204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F4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Verdana"/>
              </a:rPr>
              <a:t>Seals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  <a:ea typeface="+mn-ea"/>
              <a:cs typeface="Verdana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4F4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Verdana"/>
              </a:rPr>
              <a:t>$</a:t>
            </a:r>
            <a:r>
              <a:rPr lang="en-US" sz="1600" b="1" spc="-10" dirty="0">
                <a:solidFill>
                  <a:srgbClr val="004F4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Calibri" panose="020F0502020204030204"/>
                <a:cs typeface="Verdana"/>
              </a:rPr>
              <a:t>10-$17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F4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Verdana"/>
              </a:rPr>
              <a:t>/SY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  <a:ea typeface="+mn-ea"/>
              <a:cs typeface="Verdana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C4969E3-3283-4CA7-F9D1-08CCDB520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840"/>
            <a:ext cx="10515600" cy="776288"/>
          </a:xfrm>
        </p:spPr>
        <p:txBody>
          <a:bodyPr/>
          <a:lstStyle/>
          <a:p>
            <a:r>
              <a:rPr lang="en-US" dirty="0"/>
              <a:t>Typical Construction Costs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743943-9977-3415-4327-7F37F14F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63" t="6809" b="2507"/>
          <a:stretch>
            <a:fillRect/>
          </a:stretch>
        </p:blipFill>
        <p:spPr>
          <a:xfrm>
            <a:off x="1971674" y="841773"/>
            <a:ext cx="8763001" cy="5854387"/>
          </a:xfrm>
          <a:prstGeom prst="rect">
            <a:avLst/>
          </a:prstGeom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2EDED8E-642F-282C-BC60-5A8EC156A808}"/>
              </a:ext>
            </a:extLst>
          </p:cNvPr>
          <p:cNvGrpSpPr/>
          <p:nvPr/>
        </p:nvGrpSpPr>
        <p:grpSpPr>
          <a:xfrm>
            <a:off x="2619375" y="1080375"/>
            <a:ext cx="4096630" cy="1075371"/>
            <a:chOff x="-11" y="-23971"/>
            <a:chExt cx="2339544" cy="1371600"/>
          </a:xfrm>
        </p:grpSpPr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A9286307-CAA5-96F8-2D84-3B0976307A5C}"/>
                </a:ext>
              </a:extLst>
            </p:cNvPr>
            <p:cNvSpPr/>
            <p:nvPr/>
          </p:nvSpPr>
          <p:spPr>
            <a:xfrm>
              <a:off x="-11" y="-23971"/>
              <a:ext cx="2339544" cy="1371600"/>
            </a:xfrm>
            <a:prstGeom prst="roundRect">
              <a:avLst/>
            </a:prstGeom>
            <a:gradFill flip="none" rotWithShape="0">
              <a:gsLst>
                <a:gs pos="0">
                  <a:srgbClr val="3A7259">
                    <a:shade val="30000"/>
                    <a:satMod val="115000"/>
                  </a:srgbClr>
                </a:gs>
                <a:gs pos="50000">
                  <a:srgbClr val="3A7259">
                    <a:shade val="67500"/>
                    <a:satMod val="115000"/>
                  </a:srgbClr>
                </a:gs>
                <a:gs pos="100000">
                  <a:srgbClr val="3A7259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solidFill>
                <a:srgbClr val="3A7259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id="{5B95261C-ED7F-3453-90E8-ACAF59BB27E2}"/>
                </a:ext>
              </a:extLst>
            </p:cNvPr>
            <p:cNvSpPr/>
            <p:nvPr/>
          </p:nvSpPr>
          <p:spPr>
            <a:xfrm>
              <a:off x="64083" y="-23971"/>
              <a:ext cx="2202108" cy="135492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marR="0" lvl="0" indent="0" algn="ctr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sng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Overlays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Increased 47% - 58% from 2022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5C99A27-7095-94A3-4AF8-BBD01C11E300}"/>
              </a:ext>
            </a:extLst>
          </p:cNvPr>
          <p:cNvSpPr txBox="1">
            <a:spLocks/>
          </p:cNvSpPr>
          <p:nvPr/>
        </p:nvSpPr>
        <p:spPr>
          <a:xfrm>
            <a:off x="838200" y="161840"/>
            <a:ext cx="10515600" cy="77628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Trends in Construction Costs</a:t>
            </a:r>
          </a:p>
        </p:txBody>
      </p:sp>
    </p:spTree>
    <p:extLst>
      <p:ext uri="{BB962C8B-B14F-4D97-AF65-F5344CB8AC3E}">
        <p14:creationId xmlns:p14="http://schemas.microsoft.com/office/powerpoint/2010/main" val="110537612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NCE Colors 2022">
      <a:dk1>
        <a:sysClr val="windowText" lastClr="000000"/>
      </a:dk1>
      <a:lt1>
        <a:sysClr val="window" lastClr="FFFFFF"/>
      </a:lt1>
      <a:dk2>
        <a:srgbClr val="002B47"/>
      </a:dk2>
      <a:lt2>
        <a:srgbClr val="2D77A6"/>
      </a:lt2>
      <a:accent1>
        <a:srgbClr val="075A3C"/>
      </a:accent1>
      <a:accent2>
        <a:srgbClr val="009260"/>
      </a:accent2>
      <a:accent3>
        <a:srgbClr val="A9BD61"/>
      </a:accent3>
      <a:accent4>
        <a:srgbClr val="D98E04"/>
      </a:accent4>
      <a:accent5>
        <a:srgbClr val="4D4D4F"/>
      </a:accent5>
      <a:accent6>
        <a:srgbClr val="00B5E2"/>
      </a:accent6>
      <a:hlink>
        <a:srgbClr val="024E77"/>
      </a:hlink>
      <a:folHlink>
        <a:srgbClr val="2D77A6"/>
      </a:folHlink>
    </a:clrScheme>
    <a:fontScheme name="NCE 202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E PowerPoint Presentation 2023.potx" id="{B16BC272-1279-476A-9214-5DF591CFA052}" vid="{E56960CB-A733-49BB-89EE-68E52B69C3FB}"/>
    </a:ext>
  </a:extLst>
</a:theme>
</file>

<file path=ppt/theme/theme2.xml><?xml version="1.0" encoding="utf-8"?>
<a:theme xmlns:a="http://schemas.openxmlformats.org/drawingml/2006/main" name="Office Theme">
  <a:themeElements>
    <a:clrScheme name="NCE Colors 2022">
      <a:dk1>
        <a:sysClr val="windowText" lastClr="000000"/>
      </a:dk1>
      <a:lt1>
        <a:sysClr val="window" lastClr="FFFFFF"/>
      </a:lt1>
      <a:dk2>
        <a:srgbClr val="002B47"/>
      </a:dk2>
      <a:lt2>
        <a:srgbClr val="2D77A6"/>
      </a:lt2>
      <a:accent1>
        <a:srgbClr val="075A3C"/>
      </a:accent1>
      <a:accent2>
        <a:srgbClr val="009260"/>
      </a:accent2>
      <a:accent3>
        <a:srgbClr val="A9BD61"/>
      </a:accent3>
      <a:accent4>
        <a:srgbClr val="D98E04"/>
      </a:accent4>
      <a:accent5>
        <a:srgbClr val="4D4D4F"/>
      </a:accent5>
      <a:accent6>
        <a:srgbClr val="00B5E2"/>
      </a:accent6>
      <a:hlink>
        <a:srgbClr val="024E77"/>
      </a:hlink>
      <a:folHlink>
        <a:srgbClr val="2D77A6"/>
      </a:folHlink>
    </a:clrScheme>
    <a:fontScheme name="NCE 202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E PowerPoint Presentation 2023.potx" id="{B16BC272-1279-476A-9214-5DF591CFA052}" vid="{058DCE94-DD2E-43CD-9BBA-C222EDC38670}"/>
    </a:ext>
  </a:extLst>
</a:theme>
</file>

<file path=ppt/theme/theme3.xml><?xml version="1.0" encoding="utf-8"?>
<a:theme xmlns:a="http://schemas.openxmlformats.org/drawingml/2006/main" name="1_Office Theme">
  <a:themeElements>
    <a:clrScheme name="NCE Colors 2022">
      <a:dk1>
        <a:sysClr val="windowText" lastClr="000000"/>
      </a:dk1>
      <a:lt1>
        <a:sysClr val="window" lastClr="FFFFFF"/>
      </a:lt1>
      <a:dk2>
        <a:srgbClr val="002B47"/>
      </a:dk2>
      <a:lt2>
        <a:srgbClr val="2D77A6"/>
      </a:lt2>
      <a:accent1>
        <a:srgbClr val="075A3C"/>
      </a:accent1>
      <a:accent2>
        <a:srgbClr val="009260"/>
      </a:accent2>
      <a:accent3>
        <a:srgbClr val="A9BD61"/>
      </a:accent3>
      <a:accent4>
        <a:srgbClr val="D98E04"/>
      </a:accent4>
      <a:accent5>
        <a:srgbClr val="4D4D4F"/>
      </a:accent5>
      <a:accent6>
        <a:srgbClr val="00B5E2"/>
      </a:accent6>
      <a:hlink>
        <a:srgbClr val="024E77"/>
      </a:hlink>
      <a:folHlink>
        <a:srgbClr val="2D77A6"/>
      </a:folHlink>
    </a:clrScheme>
    <a:fontScheme name="NCE 202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E PowerPoint Presentation 2023.potx" id="{B16BC272-1279-476A-9214-5DF591CFA052}" vid="{367A8626-CE66-4921-999E-857D4B7F2272}"/>
    </a:ext>
  </a:extLst>
</a:theme>
</file>

<file path=ppt/theme/theme4.xml><?xml version="1.0" encoding="utf-8"?>
<a:theme xmlns:a="http://schemas.openxmlformats.org/drawingml/2006/main" name="1_Custom Design">
  <a:themeElements>
    <a:clrScheme name="NCE Colors 2022">
      <a:dk1>
        <a:sysClr val="windowText" lastClr="000000"/>
      </a:dk1>
      <a:lt1>
        <a:sysClr val="window" lastClr="FFFFFF"/>
      </a:lt1>
      <a:dk2>
        <a:srgbClr val="002B47"/>
      </a:dk2>
      <a:lt2>
        <a:srgbClr val="2D77A6"/>
      </a:lt2>
      <a:accent1>
        <a:srgbClr val="075A3C"/>
      </a:accent1>
      <a:accent2>
        <a:srgbClr val="009260"/>
      </a:accent2>
      <a:accent3>
        <a:srgbClr val="A9BD61"/>
      </a:accent3>
      <a:accent4>
        <a:srgbClr val="D98E04"/>
      </a:accent4>
      <a:accent5>
        <a:srgbClr val="4D4D4F"/>
      </a:accent5>
      <a:accent6>
        <a:srgbClr val="00B5E2"/>
      </a:accent6>
      <a:hlink>
        <a:srgbClr val="024E77"/>
      </a:hlink>
      <a:folHlink>
        <a:srgbClr val="2D77A6"/>
      </a:folHlink>
    </a:clrScheme>
    <a:fontScheme name="NCE 2023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E PowerPoint Presentation 2023.potx" id="{B16BC272-1279-476A-9214-5DF591CFA052}" vid="{29A8D52A-95A0-429E-A654-F8D140F3FE4F}"/>
    </a:ext>
  </a:extLst>
</a:theme>
</file>

<file path=ppt/theme/theme5.xml><?xml version="1.0" encoding="utf-8"?>
<a:theme xmlns:a="http://schemas.openxmlformats.org/drawingml/2006/main" name="3_Custom Design">
  <a:themeElements>
    <a:clrScheme name="NCE Colors 2022">
      <a:dk1>
        <a:sysClr val="windowText" lastClr="000000"/>
      </a:dk1>
      <a:lt1>
        <a:sysClr val="window" lastClr="FFFFFF"/>
      </a:lt1>
      <a:dk2>
        <a:srgbClr val="002B47"/>
      </a:dk2>
      <a:lt2>
        <a:srgbClr val="2D77A6"/>
      </a:lt2>
      <a:accent1>
        <a:srgbClr val="075A3C"/>
      </a:accent1>
      <a:accent2>
        <a:srgbClr val="009260"/>
      </a:accent2>
      <a:accent3>
        <a:srgbClr val="A9BD61"/>
      </a:accent3>
      <a:accent4>
        <a:srgbClr val="D98E04"/>
      </a:accent4>
      <a:accent5>
        <a:srgbClr val="4D4D4F"/>
      </a:accent5>
      <a:accent6>
        <a:srgbClr val="00B5E2"/>
      </a:accent6>
      <a:hlink>
        <a:srgbClr val="024E77"/>
      </a:hlink>
      <a:folHlink>
        <a:srgbClr val="2D77A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884F8DD394C748AC3918FC3C007153" ma:contentTypeVersion="8" ma:contentTypeDescription="Create a new document." ma:contentTypeScope="" ma:versionID="6889f4f3e543fa1ac73b2463ba1c7da8">
  <xsd:schema xmlns:xsd="http://www.w3.org/2001/XMLSchema" xmlns:xs="http://www.w3.org/2001/XMLSchema" xmlns:p="http://schemas.microsoft.com/office/2006/metadata/properties" xmlns:ns2="3be29635-1d79-450f-8ea9-7ee6e34a4c40" xmlns:ns3="2fa4cbef-1043-4a14-84d3-c228e8ef05b9" targetNamespace="http://schemas.microsoft.com/office/2006/metadata/properties" ma:root="true" ma:fieldsID="74163aee38e4b2ac4f24bd9ad1a76e84" ns2:_="" ns3:_="">
    <xsd:import namespace="3be29635-1d79-450f-8ea9-7ee6e34a4c40"/>
    <xsd:import namespace="2fa4cbef-1043-4a14-84d3-c228e8ef05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Order0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e29635-1d79-450f-8ea9-7ee6e34a4c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Order0" ma:index="12" nillable="true" ma:displayName="Order" ma:default="1" ma:description="Order" ma:format="Dropdown" ma:internalName="Order0" ma:percentage="FALSE">
      <xsd:simpleType>
        <xsd:restriction base="dms:Number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a4cbef-1043-4a14-84d3-c228e8ef05b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r0 xmlns="3be29635-1d79-450f-8ea9-7ee6e34a4c40">1</Order0>
  </documentManagement>
</p:properties>
</file>

<file path=customXml/itemProps1.xml><?xml version="1.0" encoding="utf-8"?>
<ds:datastoreItem xmlns:ds="http://schemas.openxmlformats.org/officeDocument/2006/customXml" ds:itemID="{79078883-3B4D-443B-9842-706904207B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e29635-1d79-450f-8ea9-7ee6e34a4c40"/>
    <ds:schemaRef ds:uri="2fa4cbef-1043-4a14-84d3-c228e8ef05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A67D534-2D00-4FAC-B03A-9FA239B0C7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3B99F9-0A85-49F3-9804-B22F7D371AB2}">
  <ds:schemaRefs>
    <ds:schemaRef ds:uri="http://schemas.microsoft.com/office/2006/metadata/properties"/>
    <ds:schemaRef ds:uri="http://purl.org/dc/dcmitype/"/>
    <ds:schemaRef ds:uri="http://purl.org/dc/terms/"/>
    <ds:schemaRef ds:uri="http://schemas.microsoft.com/office/2006/documentManagement/types"/>
    <ds:schemaRef ds:uri="2fa4cbef-1043-4a14-84d3-c228e8ef05b9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3be29635-1d79-450f-8ea9-7ee6e34a4c4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NCE PowerPoint Presentation 2024</Template>
  <TotalTime>1117</TotalTime>
  <Words>875</Words>
  <Application>Microsoft Office PowerPoint</Application>
  <PresentationFormat>Widescreen</PresentationFormat>
  <Paragraphs>190</Paragraphs>
  <Slides>21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Custom Design</vt:lpstr>
      <vt:lpstr>Office Theme</vt:lpstr>
      <vt:lpstr>1_Office Theme</vt:lpstr>
      <vt:lpstr>1_Custom Design</vt:lpstr>
      <vt:lpstr>3_Custom Design</vt:lpstr>
      <vt:lpstr>Fresno Council of Governments Measure C Steering Committee</vt:lpstr>
      <vt:lpstr>Questions We Are Answering Today</vt:lpstr>
      <vt:lpstr>Local Street Network in Fresno County</vt:lpstr>
      <vt:lpstr>PowerPoint Presentation</vt:lpstr>
      <vt:lpstr>PowerPoint Presentation</vt:lpstr>
      <vt:lpstr>What Condition Are Streets In? </vt:lpstr>
      <vt:lpstr>PCIs of Other Cities &amp; Counties</vt:lpstr>
      <vt:lpstr>Typical Construction Costs</vt:lpstr>
      <vt:lpstr>PowerPoint Presentation</vt:lpstr>
      <vt:lpstr>Significant Changes since 2021</vt:lpstr>
      <vt:lpstr>Future Funding Assumptions</vt:lpstr>
      <vt:lpstr>Estimated Funding (20-Year)</vt:lpstr>
      <vt:lpstr>Estimated Funding (30-Year)</vt:lpstr>
      <vt:lpstr>Funding Scenarios</vt:lpstr>
      <vt:lpstr>PCI Forecast</vt:lpstr>
      <vt:lpstr>PCI Forecast</vt:lpstr>
      <vt:lpstr>PCI Forecast</vt:lpstr>
      <vt:lpstr>PCI Forecast</vt:lpstr>
      <vt:lpstr>Unfunded Maintenance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Shahram Misaghi</dc:creator>
  <cp:lastModifiedBy>Shahram Misaghi</cp:lastModifiedBy>
  <cp:revision>73</cp:revision>
  <cp:lastPrinted>2025-07-08T01:19:22Z</cp:lastPrinted>
  <dcterms:created xsi:type="dcterms:W3CDTF">2025-07-01T18:08:03Z</dcterms:created>
  <dcterms:modified xsi:type="dcterms:W3CDTF">2025-07-09T17:07:31Z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0x01010048884F8DD394C748AC3918FC3C007153</vt:lpwstr>
  </property>
</Properties>
</file>