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Montserrat"/>
      <p:regular r:id="rId17"/>
      <p:bold r:id="rId18"/>
      <p:italic r:id="rId19"/>
      <p:boldItalic r:id="rId20"/>
    </p:embeddedFont>
    <p:embeddedFont>
      <p:font typeface="Montserrat ExtraBold"/>
      <p:bold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Italic.fntdata"/><Relationship Id="rId11" Type="http://schemas.openxmlformats.org/officeDocument/2006/relationships/slide" Target="slides/slide6.xml"/><Relationship Id="rId22" Type="http://schemas.openxmlformats.org/officeDocument/2006/relationships/font" Target="fonts/MontserratExtraBold-boldItalic.fntdata"/><Relationship Id="rId10" Type="http://schemas.openxmlformats.org/officeDocument/2006/relationships/slide" Target="slides/slide5.xml"/><Relationship Id="rId21" Type="http://schemas.openxmlformats.org/officeDocument/2006/relationships/font" Target="fonts/MontserratExtraBold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Montserrat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-italic.fntdata"/><Relationship Id="rId6" Type="http://schemas.openxmlformats.org/officeDocument/2006/relationships/slide" Target="slides/slide1.xml"/><Relationship Id="rId18" Type="http://schemas.openxmlformats.org/officeDocument/2006/relationships/font" Target="fonts/Montserra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h368828bb21d866eb_1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h368828bb21d866eb_1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h368828bb21d866eb_1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h368828bb21d866eb_1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h368828bb21d866eb_1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h368828bb21d866eb_1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368828bb21d866eb_1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h368828bb21d866eb_1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h368828bb21d866eb_1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h368828bb21d866eb_1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h368828bb21d866eb_1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h368828bb21d866eb_1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h368828bb21d866eb_1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h368828bb21d866eb_1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h368828bb21d866eb_1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h368828bb21d866eb_1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h368828bb21d866eb_1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h368828bb21d866eb_1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h2bbc5d57d100f279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h2bbc5d57d100f279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h571e7009e731f007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h571e7009e731f007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5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ebikesafetyfresno.com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10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hyperlink" Target="http://drive.google.com/file/d/1gZ1XgyKZAQpg6f8PDK1cuZpJ85u9ubFa/view" TargetMode="External"/><Relationship Id="rId5" Type="http://schemas.openxmlformats.org/officeDocument/2006/relationships/image" Target="../media/image3.jpg"/><Relationship Id="rId6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hyperlink" Target="http://drive.google.com/file/d/1nVZ05mYxYT9t6vJ2Wb57PAa0fC1Co5Di/view" TargetMode="External"/><Relationship Id="rId5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Relationship Id="rId4" Type="http://schemas.openxmlformats.org/officeDocument/2006/relationships/image" Target="../media/image5.png"/><Relationship Id="rId5" Type="http://schemas.openxmlformats.org/officeDocument/2006/relationships/hyperlink" Target="http://drive.google.com/file/d/1f5oNQn9J7WrFRImV4wQ2-z_jKUnaZ6N9/view" TargetMode="External"/><Relationship Id="rId6" Type="http://schemas.openxmlformats.org/officeDocument/2006/relationships/image" Target="../media/image1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19.jpg"/><Relationship Id="rId5" Type="http://schemas.openxmlformats.org/officeDocument/2006/relationships/image" Target="../media/image15.jpg"/><Relationship Id="rId6" Type="http://schemas.openxmlformats.org/officeDocument/2006/relationships/image" Target="../media/image16.png"/><Relationship Id="rId7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85B8D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7000" y="3350975"/>
            <a:ext cx="3989100" cy="9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528833" y="6205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54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E-BIKE SAFETY EDUCATION CAMPAIGN</a:t>
            </a:r>
            <a:endParaRPr b="0" sz="54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56" name="Google Shape;56;p13" title="JSA-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0033" y="4344950"/>
            <a:ext cx="1096843" cy="4749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528825" y="1012513"/>
            <a:ext cx="8520600" cy="3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OCTOBER 14, 2026</a:t>
            </a:r>
            <a:endParaRPr b="1"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 txBox="1"/>
          <p:nvPr>
            <p:ph type="ctrTitle"/>
          </p:nvPr>
        </p:nvSpPr>
        <p:spPr>
          <a:xfrm>
            <a:off x="9752683" y="4891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chemeClr val="lt1"/>
                </a:solidFill>
              </a:rPr>
              <a:t>MEASURE C</a:t>
            </a:r>
            <a:endParaRPr sz="5400">
              <a:solidFill>
                <a:schemeClr val="lt1"/>
              </a:solidFill>
            </a:endParaRPr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9752675" y="2417575"/>
            <a:ext cx="8520600" cy="47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200">
                <a:solidFill>
                  <a:schemeClr val="lt1"/>
                </a:solidFill>
              </a:rPr>
              <a:t>E-Bike Safety Education Campaign</a:t>
            </a:r>
            <a:endParaRPr b="1" sz="1592">
              <a:solidFill>
                <a:schemeClr val="lt1"/>
              </a:solidFill>
            </a:endParaRPr>
          </a:p>
        </p:txBody>
      </p:sp>
      <p:cxnSp>
        <p:nvCxnSpPr>
          <p:cNvPr id="60" name="Google Shape;60;p13"/>
          <p:cNvCxnSpPr/>
          <p:nvPr/>
        </p:nvCxnSpPr>
        <p:spPr>
          <a:xfrm>
            <a:off x="-7000" y="4819850"/>
            <a:ext cx="7704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1" name="Google Shape;61;p13" title="MEC64133_LogoDesign_FullColor.png"/>
          <p:cNvPicPr preferRelativeResize="0"/>
          <p:nvPr/>
        </p:nvPicPr>
        <p:blipFill rotWithShape="1">
          <a:blip r:embed="rId4">
            <a:alphaModFix/>
          </a:blip>
          <a:srcRect b="32722" l="15367" r="13656" t="32049"/>
          <a:stretch/>
        </p:blipFill>
        <p:spPr>
          <a:xfrm>
            <a:off x="1939445" y="3459102"/>
            <a:ext cx="1813176" cy="695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 title="MEClogo_NoTag_Color_640x640.png"/>
          <p:cNvPicPr preferRelativeResize="0"/>
          <p:nvPr/>
        </p:nvPicPr>
        <p:blipFill rotWithShape="1">
          <a:blip r:embed="rId5">
            <a:alphaModFix/>
          </a:blip>
          <a:srcRect b="19131" l="0" r="0" t="19845"/>
          <a:stretch/>
        </p:blipFill>
        <p:spPr>
          <a:xfrm>
            <a:off x="599970" y="3468826"/>
            <a:ext cx="1139946" cy="695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type="title"/>
          </p:nvPr>
        </p:nvSpPr>
        <p:spPr>
          <a:xfrm>
            <a:off x="480900" y="605825"/>
            <a:ext cx="489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0" lang="en" sz="4800">
                <a:solidFill>
                  <a:srgbClr val="185B8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OVERVIEW</a:t>
            </a:r>
            <a:endParaRPr b="0" sz="4800">
              <a:solidFill>
                <a:srgbClr val="185B8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480900" y="1816325"/>
            <a:ext cx="3706500" cy="199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/>
              <a:t>CAMPAIGN OBJECTIVE: </a:t>
            </a:r>
            <a:br>
              <a:rPr b="1" lang="en" sz="1200"/>
            </a:br>
            <a:r>
              <a:rPr lang="en" sz="1200"/>
              <a:t>To maximize community safety by providing information which may help prevent e-bike related injuries and fatalities across Fresno County through a targeted educational campaign.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1200"/>
              </a:spcAft>
              <a:buNone/>
            </a:pPr>
            <a:r>
              <a:rPr b="1" lang="en" sz="1200"/>
              <a:t>PAID MEDIA TACTICS:</a:t>
            </a:r>
            <a:br>
              <a:rPr b="1" lang="en" sz="1200"/>
            </a:br>
            <a:r>
              <a:rPr lang="en" sz="1200"/>
              <a:t>Digital Display, Social Media Videos, Social Media Carousels, Streaming Video</a:t>
            </a:r>
            <a:endParaRPr sz="1200"/>
          </a:p>
        </p:txBody>
      </p:sp>
      <p:cxnSp>
        <p:nvCxnSpPr>
          <p:cNvPr id="69" name="Google Shape;69;p14"/>
          <p:cNvCxnSpPr/>
          <p:nvPr/>
        </p:nvCxnSpPr>
        <p:spPr>
          <a:xfrm>
            <a:off x="511275" y="1546775"/>
            <a:ext cx="7326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4649025" y="1816325"/>
            <a:ext cx="3706500" cy="174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/>
              <a:t>CUSTOM LANDING PAGE: </a:t>
            </a:r>
            <a:br>
              <a:rPr b="1" lang="en" sz="1200"/>
            </a:br>
            <a:r>
              <a:rPr lang="en" sz="1200" u="sng">
                <a:solidFill>
                  <a:schemeClr val="hlink"/>
                </a:solidFill>
                <a:hlinkClick r:id="rId3"/>
              </a:rPr>
              <a:t>ebikesafetyfresno.com</a:t>
            </a:r>
            <a:r>
              <a:rPr lang="en" sz="1200"/>
              <a:t> has been purchased and developed with e-bike safety-related information and statistics.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1200"/>
              </a:spcAft>
              <a:buNone/>
            </a:pPr>
            <a:r>
              <a:rPr b="1" lang="en" sz="1200"/>
              <a:t>PUBLIC RELATIONS: </a:t>
            </a:r>
            <a:br>
              <a:rPr b="1" lang="en" sz="1200"/>
            </a:br>
            <a:r>
              <a:rPr lang="en" sz="1200"/>
              <a:t>We intend to collaborate with community partners and stakeholders to leverage their extensive and diverse networks, expanding our outreach across Fresno County.</a:t>
            </a:r>
            <a:endParaRPr sz="1200"/>
          </a:p>
        </p:txBody>
      </p:sp>
      <p:sp>
        <p:nvSpPr>
          <p:cNvPr id="71" name="Google Shape;71;p14"/>
          <p:cNvSpPr txBox="1"/>
          <p:nvPr>
            <p:ph type="title"/>
          </p:nvPr>
        </p:nvSpPr>
        <p:spPr>
          <a:xfrm>
            <a:off x="311700" y="4667250"/>
            <a:ext cx="2579400" cy="2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MEASURE C   •   E-BIKE SAFETY EDUCATION CAMPAIGN</a:t>
            </a:r>
            <a:endParaRPr sz="700"/>
          </a:p>
        </p:txBody>
      </p:sp>
      <p:cxnSp>
        <p:nvCxnSpPr>
          <p:cNvPr id="72" name="Google Shape;72;p14"/>
          <p:cNvCxnSpPr/>
          <p:nvPr/>
        </p:nvCxnSpPr>
        <p:spPr>
          <a:xfrm>
            <a:off x="2891100" y="4811925"/>
            <a:ext cx="540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3" name="Google Shape;73;p14" title="JSA-Black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8123" y="4688050"/>
            <a:ext cx="468627" cy="2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/>
          <p:nvPr/>
        </p:nvSpPr>
        <p:spPr>
          <a:xfrm>
            <a:off x="7000" y="0"/>
            <a:ext cx="9144000" cy="63000"/>
          </a:xfrm>
          <a:prstGeom prst="rect">
            <a:avLst/>
          </a:prstGeom>
          <a:solidFill>
            <a:srgbClr val="185B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5" title="Screenshot 2026-10-06 at 12.40.1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600" y="1063675"/>
            <a:ext cx="8188810" cy="33447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0" name="Google Shape;80;p15"/>
          <p:cNvSpPr txBox="1"/>
          <p:nvPr>
            <p:ph type="title"/>
          </p:nvPr>
        </p:nvSpPr>
        <p:spPr>
          <a:xfrm>
            <a:off x="311700" y="304950"/>
            <a:ext cx="5134500" cy="5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rgbClr val="185B8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PAID MEDIA PLAN</a:t>
            </a:r>
            <a:endParaRPr b="0" sz="3000">
              <a:solidFill>
                <a:srgbClr val="185B8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1" name="Google Shape;81;p15"/>
          <p:cNvSpPr txBox="1"/>
          <p:nvPr>
            <p:ph type="title"/>
          </p:nvPr>
        </p:nvSpPr>
        <p:spPr>
          <a:xfrm>
            <a:off x="311700" y="4667250"/>
            <a:ext cx="2579400" cy="2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MEASURE C   •   E-BIKE SAFETY EDUCATION CAMPAIGN</a:t>
            </a:r>
            <a:endParaRPr sz="700"/>
          </a:p>
        </p:txBody>
      </p:sp>
      <p:cxnSp>
        <p:nvCxnSpPr>
          <p:cNvPr id="82" name="Google Shape;82;p15"/>
          <p:cNvCxnSpPr/>
          <p:nvPr/>
        </p:nvCxnSpPr>
        <p:spPr>
          <a:xfrm>
            <a:off x="2891100" y="4811925"/>
            <a:ext cx="540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3" name="Google Shape;83;p15" title="JSA-Black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8123" y="4688050"/>
            <a:ext cx="468627" cy="2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5"/>
          <p:cNvSpPr/>
          <p:nvPr/>
        </p:nvSpPr>
        <p:spPr>
          <a:xfrm>
            <a:off x="7000" y="0"/>
            <a:ext cx="9144000" cy="63000"/>
          </a:xfrm>
          <a:prstGeom prst="rect">
            <a:avLst/>
          </a:prstGeom>
          <a:solidFill>
            <a:srgbClr val="185B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311700" y="304950"/>
            <a:ext cx="5134500" cy="114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rgbClr val="185B8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DIGITAL DISPLAY</a:t>
            </a:r>
            <a:endParaRPr b="0" sz="3000">
              <a:solidFill>
                <a:srgbClr val="185B8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90" name="Google Shape;90;p16" title="Display 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6112" y="1476514"/>
            <a:ext cx="2453164" cy="2044757"/>
          </a:xfrm>
          <a:prstGeom prst="rect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6" title="Display B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5429" y="1476522"/>
            <a:ext cx="2453162" cy="2044755"/>
          </a:xfrm>
          <a:prstGeom prst="rect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" name="Google Shape;92;p16" title="Display C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94738" y="1476532"/>
            <a:ext cx="2453148" cy="2044744"/>
          </a:xfrm>
          <a:prstGeom prst="rect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3" name="Google Shape;93;p16"/>
          <p:cNvSpPr txBox="1"/>
          <p:nvPr>
            <p:ph type="title"/>
          </p:nvPr>
        </p:nvSpPr>
        <p:spPr>
          <a:xfrm>
            <a:off x="311700" y="4667250"/>
            <a:ext cx="2579400" cy="2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MEASURE C   •   E-BIKE SAFETY EDUCATION CAMPAIGN</a:t>
            </a:r>
            <a:endParaRPr sz="700"/>
          </a:p>
        </p:txBody>
      </p:sp>
      <p:cxnSp>
        <p:nvCxnSpPr>
          <p:cNvPr id="94" name="Google Shape;94;p16"/>
          <p:cNvCxnSpPr/>
          <p:nvPr/>
        </p:nvCxnSpPr>
        <p:spPr>
          <a:xfrm>
            <a:off x="2891100" y="4811925"/>
            <a:ext cx="540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5" name="Google Shape;95;p16" title="JSA-Black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8123" y="4688050"/>
            <a:ext cx="468627" cy="2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6"/>
          <p:cNvSpPr/>
          <p:nvPr/>
        </p:nvSpPr>
        <p:spPr>
          <a:xfrm>
            <a:off x="7000" y="0"/>
            <a:ext cx="9144000" cy="63000"/>
          </a:xfrm>
          <a:prstGeom prst="rect">
            <a:avLst/>
          </a:prstGeom>
          <a:solidFill>
            <a:srgbClr val="185B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7" title="Carousel 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5367" y="2966152"/>
            <a:ext cx="6015565" cy="1075047"/>
          </a:xfrm>
          <a:prstGeom prst="rect">
            <a:avLst/>
          </a:prstGeom>
          <a:noFill/>
          <a:ln cap="flat" cmpd="sng" w="1030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2" name="Google Shape;102;p17" title="Carousel-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7025" y="1596826"/>
            <a:ext cx="4300186" cy="1075046"/>
          </a:xfrm>
          <a:prstGeom prst="rect">
            <a:avLst/>
          </a:prstGeom>
          <a:noFill/>
          <a:ln cap="flat" cmpd="sng" w="1030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3" name="Google Shape;103;p17" title="Carousel-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40459" y="1596824"/>
            <a:ext cx="3440133" cy="1075046"/>
          </a:xfrm>
          <a:prstGeom prst="rect">
            <a:avLst/>
          </a:prstGeom>
          <a:noFill/>
          <a:ln cap="flat" cmpd="sng" w="1030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4" name="Google Shape;104;p17"/>
          <p:cNvSpPr txBox="1"/>
          <p:nvPr>
            <p:ph type="title"/>
          </p:nvPr>
        </p:nvSpPr>
        <p:spPr>
          <a:xfrm>
            <a:off x="311700" y="304950"/>
            <a:ext cx="6747900" cy="6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rgbClr val="185B8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SOCIAL MEDIA CAROUSELS</a:t>
            </a:r>
            <a:endParaRPr b="0" sz="3000">
              <a:solidFill>
                <a:srgbClr val="185B8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05" name="Google Shape;105;p17"/>
          <p:cNvSpPr txBox="1"/>
          <p:nvPr>
            <p:ph type="title"/>
          </p:nvPr>
        </p:nvSpPr>
        <p:spPr>
          <a:xfrm>
            <a:off x="328500" y="819425"/>
            <a:ext cx="1100100" cy="2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530"/>
              <a:t>3 Sets</a:t>
            </a:r>
            <a:endParaRPr sz="1530"/>
          </a:p>
        </p:txBody>
      </p:sp>
      <p:sp>
        <p:nvSpPr>
          <p:cNvPr id="106" name="Google Shape;106;p17"/>
          <p:cNvSpPr txBox="1"/>
          <p:nvPr>
            <p:ph type="title"/>
          </p:nvPr>
        </p:nvSpPr>
        <p:spPr>
          <a:xfrm>
            <a:off x="311700" y="4667250"/>
            <a:ext cx="2579400" cy="2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MEASURE C   •   E-BIKE SAFETY EDUCATION CAMPAIGN</a:t>
            </a:r>
            <a:endParaRPr sz="700"/>
          </a:p>
        </p:txBody>
      </p:sp>
      <p:cxnSp>
        <p:nvCxnSpPr>
          <p:cNvPr id="107" name="Google Shape;107;p17"/>
          <p:cNvCxnSpPr/>
          <p:nvPr/>
        </p:nvCxnSpPr>
        <p:spPr>
          <a:xfrm>
            <a:off x="2891100" y="4811925"/>
            <a:ext cx="540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8" name="Google Shape;108;p17" title="JSA-Black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8123" y="4688050"/>
            <a:ext cx="468627" cy="2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7"/>
          <p:cNvSpPr/>
          <p:nvPr/>
        </p:nvSpPr>
        <p:spPr>
          <a:xfrm>
            <a:off x="7000" y="0"/>
            <a:ext cx="9144000" cy="63000"/>
          </a:xfrm>
          <a:prstGeom prst="rect">
            <a:avLst/>
          </a:prstGeom>
          <a:solidFill>
            <a:srgbClr val="185B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328500" y="1819125"/>
            <a:ext cx="3957900" cy="9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0" lang="en" sz="3000">
                <a:solidFill>
                  <a:srgbClr val="185B8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SOCIAL MEDIA VIDEOS</a:t>
            </a:r>
            <a:endParaRPr b="0" sz="3000">
              <a:solidFill>
                <a:srgbClr val="185B8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15" name="Google Shape;115;p18"/>
          <p:cNvSpPr txBox="1"/>
          <p:nvPr>
            <p:ph type="title"/>
          </p:nvPr>
        </p:nvSpPr>
        <p:spPr>
          <a:xfrm>
            <a:off x="328500" y="2825275"/>
            <a:ext cx="1100100" cy="2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530"/>
              <a:t>5 Videos</a:t>
            </a:r>
            <a:endParaRPr sz="1530"/>
          </a:p>
        </p:txBody>
      </p:sp>
      <p:sp>
        <p:nvSpPr>
          <p:cNvPr id="116" name="Google Shape;116;p18"/>
          <p:cNvSpPr txBox="1"/>
          <p:nvPr>
            <p:ph type="title"/>
          </p:nvPr>
        </p:nvSpPr>
        <p:spPr>
          <a:xfrm>
            <a:off x="311700" y="4667250"/>
            <a:ext cx="2579400" cy="2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MEASURE C   •   E-BIKE SAFETY EDUCATION CAMPAIGN</a:t>
            </a:r>
            <a:endParaRPr sz="700"/>
          </a:p>
        </p:txBody>
      </p:sp>
      <p:cxnSp>
        <p:nvCxnSpPr>
          <p:cNvPr id="117" name="Google Shape;117;p18"/>
          <p:cNvCxnSpPr/>
          <p:nvPr/>
        </p:nvCxnSpPr>
        <p:spPr>
          <a:xfrm>
            <a:off x="2891100" y="4811925"/>
            <a:ext cx="540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18" name="Google Shape;118;p18" title="JSA-Blac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8123" y="4688050"/>
            <a:ext cx="468627" cy="2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8"/>
          <p:cNvSpPr/>
          <p:nvPr/>
        </p:nvSpPr>
        <p:spPr>
          <a:xfrm>
            <a:off x="7000" y="0"/>
            <a:ext cx="9144000" cy="63000"/>
          </a:xfrm>
          <a:prstGeom prst="rect">
            <a:avLst/>
          </a:prstGeom>
          <a:solidFill>
            <a:srgbClr val="185B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0" name="Google Shape;120;p18" title="MEC25809 E-Bike Safety Videos Vid #1 9x16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33350" y="673964"/>
            <a:ext cx="2002201" cy="355945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1" name="Google Shape;121;p18" title="Iphone_mockAsset 1@150x.png"/>
          <p:cNvPicPr preferRelativeResize="0"/>
          <p:nvPr/>
        </p:nvPicPr>
        <p:blipFill rotWithShape="1">
          <a:blip r:embed="rId6">
            <a:alphaModFix/>
          </a:blip>
          <a:srcRect b="14892" l="16164" r="15920" t="10347"/>
          <a:stretch/>
        </p:blipFill>
        <p:spPr>
          <a:xfrm>
            <a:off x="9924166" y="462188"/>
            <a:ext cx="2450550" cy="3983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311700" y="304950"/>
            <a:ext cx="6747900" cy="6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rgbClr val="185B8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STREAMING VIDEO</a:t>
            </a:r>
            <a:endParaRPr b="0" sz="3000">
              <a:solidFill>
                <a:srgbClr val="185B8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27" name="Google Shape;127;p19"/>
          <p:cNvSpPr txBox="1"/>
          <p:nvPr>
            <p:ph type="title"/>
          </p:nvPr>
        </p:nvSpPr>
        <p:spPr>
          <a:xfrm>
            <a:off x="311700" y="4667250"/>
            <a:ext cx="2579400" cy="2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MEASURE C   •   E-BIKE SAFETY EDUCATION CAMPAIGN</a:t>
            </a:r>
            <a:endParaRPr sz="700"/>
          </a:p>
        </p:txBody>
      </p:sp>
      <p:cxnSp>
        <p:nvCxnSpPr>
          <p:cNvPr id="128" name="Google Shape;128;p19"/>
          <p:cNvCxnSpPr/>
          <p:nvPr/>
        </p:nvCxnSpPr>
        <p:spPr>
          <a:xfrm>
            <a:off x="2891100" y="4811925"/>
            <a:ext cx="540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29" name="Google Shape;129;p19" title="JSA-Blac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8123" y="4688050"/>
            <a:ext cx="468627" cy="2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9"/>
          <p:cNvSpPr/>
          <p:nvPr/>
        </p:nvSpPr>
        <p:spPr>
          <a:xfrm>
            <a:off x="7000" y="0"/>
            <a:ext cx="9144000" cy="63000"/>
          </a:xfrm>
          <a:prstGeom prst="rect">
            <a:avLst/>
          </a:prstGeom>
          <a:solidFill>
            <a:srgbClr val="185B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1" name="Google Shape;131;p19" title="MEC25809 E-Bike Safety Videos Vid #3 16x9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05426" y="1114813"/>
            <a:ext cx="5947142" cy="334528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0"/>
          <p:cNvSpPr txBox="1"/>
          <p:nvPr>
            <p:ph type="title"/>
          </p:nvPr>
        </p:nvSpPr>
        <p:spPr>
          <a:xfrm>
            <a:off x="328500" y="1459150"/>
            <a:ext cx="2579400" cy="198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0" lang="en" sz="3000">
                <a:solidFill>
                  <a:srgbClr val="185B8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CUSTOM LANDING </a:t>
            </a:r>
            <a:endParaRPr b="0" sz="3000">
              <a:solidFill>
                <a:srgbClr val="185B8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0" lang="en" sz="3000">
                <a:solidFill>
                  <a:srgbClr val="185B8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PAGE</a:t>
            </a:r>
            <a:endParaRPr b="0" sz="3000">
              <a:solidFill>
                <a:srgbClr val="185B8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137" name="Google Shape;137;p20"/>
          <p:cNvPicPr preferRelativeResize="0"/>
          <p:nvPr/>
        </p:nvPicPr>
        <p:blipFill rotWithShape="1">
          <a:blip r:embed="rId3">
            <a:alphaModFix/>
          </a:blip>
          <a:srcRect b="39387" l="12136" r="12670" t="0"/>
          <a:stretch/>
        </p:blipFill>
        <p:spPr>
          <a:xfrm>
            <a:off x="2700650" y="-47325"/>
            <a:ext cx="6133650" cy="471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0"/>
          <p:cNvSpPr txBox="1"/>
          <p:nvPr>
            <p:ph type="title"/>
          </p:nvPr>
        </p:nvSpPr>
        <p:spPr>
          <a:xfrm>
            <a:off x="311700" y="4667250"/>
            <a:ext cx="2579400" cy="2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MEASURE C   •   E-BIKE SAFETY EDUCATION CAMPAIGN</a:t>
            </a:r>
            <a:endParaRPr sz="700"/>
          </a:p>
        </p:txBody>
      </p:sp>
      <p:cxnSp>
        <p:nvCxnSpPr>
          <p:cNvPr id="139" name="Google Shape;139;p20"/>
          <p:cNvCxnSpPr/>
          <p:nvPr/>
        </p:nvCxnSpPr>
        <p:spPr>
          <a:xfrm>
            <a:off x="2891100" y="4811925"/>
            <a:ext cx="540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40" name="Google Shape;140;p20" title="JSA-Black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8123" y="4688050"/>
            <a:ext cx="468627" cy="2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0"/>
          <p:cNvSpPr/>
          <p:nvPr/>
        </p:nvSpPr>
        <p:spPr>
          <a:xfrm>
            <a:off x="7000" y="0"/>
            <a:ext cx="9144000" cy="63000"/>
          </a:xfrm>
          <a:prstGeom prst="rect">
            <a:avLst/>
          </a:prstGeom>
          <a:solidFill>
            <a:srgbClr val="185B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20"/>
          <p:cNvSpPr/>
          <p:nvPr/>
        </p:nvSpPr>
        <p:spPr>
          <a:xfrm>
            <a:off x="3434600" y="728375"/>
            <a:ext cx="4609500" cy="2538300"/>
          </a:xfrm>
          <a:prstGeom prst="rect">
            <a:avLst/>
          </a:prstGeom>
          <a:solidFill>
            <a:srgbClr val="E6E8F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20" title="MEC26656_E-Bike_LandingPage_ScreenRecord.mp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34663" y="731237"/>
            <a:ext cx="4609366" cy="2532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/>
          <p:nvPr>
            <p:ph type="title"/>
          </p:nvPr>
        </p:nvSpPr>
        <p:spPr>
          <a:xfrm>
            <a:off x="328500" y="1761725"/>
            <a:ext cx="2667900" cy="12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0" lang="en" sz="3000">
                <a:solidFill>
                  <a:srgbClr val="185B8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OUTREACH TOOLKIT</a:t>
            </a:r>
            <a:endParaRPr b="0" sz="3000">
              <a:solidFill>
                <a:srgbClr val="185B8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49" name="Google Shape;149;p21"/>
          <p:cNvSpPr txBox="1"/>
          <p:nvPr>
            <p:ph type="title"/>
          </p:nvPr>
        </p:nvSpPr>
        <p:spPr>
          <a:xfrm>
            <a:off x="2800747" y="2082275"/>
            <a:ext cx="1100100" cy="2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" sz="830">
                <a:latin typeface="Montserrat"/>
                <a:ea typeface="Montserrat"/>
                <a:cs typeface="Montserrat"/>
                <a:sym typeface="Montserrat"/>
              </a:rPr>
              <a:t>Safety Light</a:t>
            </a:r>
            <a:endParaRPr b="1" sz="83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83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21"/>
          <p:cNvSpPr txBox="1"/>
          <p:nvPr>
            <p:ph type="title"/>
          </p:nvPr>
        </p:nvSpPr>
        <p:spPr>
          <a:xfrm>
            <a:off x="2791709" y="3682668"/>
            <a:ext cx="1262700" cy="2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830">
                <a:latin typeface="Montserrat"/>
                <a:ea typeface="Montserrat"/>
                <a:cs typeface="Montserrat"/>
                <a:sym typeface="Montserrat"/>
              </a:rPr>
              <a:t>Helmet Stickers</a:t>
            </a:r>
            <a:endParaRPr b="1" sz="83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21"/>
          <p:cNvSpPr txBox="1"/>
          <p:nvPr>
            <p:ph type="title"/>
          </p:nvPr>
        </p:nvSpPr>
        <p:spPr>
          <a:xfrm>
            <a:off x="311700" y="4667250"/>
            <a:ext cx="2579400" cy="2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MEASURE C   •   E-BIKE SAFETY EDUCATION CAMPAIGN</a:t>
            </a:r>
            <a:endParaRPr sz="700"/>
          </a:p>
        </p:txBody>
      </p:sp>
      <p:cxnSp>
        <p:nvCxnSpPr>
          <p:cNvPr id="152" name="Google Shape;152;p21"/>
          <p:cNvCxnSpPr/>
          <p:nvPr/>
        </p:nvCxnSpPr>
        <p:spPr>
          <a:xfrm>
            <a:off x="2891100" y="4811925"/>
            <a:ext cx="540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3" name="Google Shape;153;p21" title="JSA-Blac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8123" y="4688050"/>
            <a:ext cx="468627" cy="2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1"/>
          <p:cNvSpPr/>
          <p:nvPr/>
        </p:nvSpPr>
        <p:spPr>
          <a:xfrm>
            <a:off x="7000" y="0"/>
            <a:ext cx="9144000" cy="63000"/>
          </a:xfrm>
          <a:prstGeom prst="rect">
            <a:avLst/>
          </a:prstGeom>
          <a:solidFill>
            <a:srgbClr val="185B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" name="Google Shape;155;p21"/>
          <p:cNvSpPr txBox="1"/>
          <p:nvPr>
            <p:ph type="title"/>
          </p:nvPr>
        </p:nvSpPr>
        <p:spPr>
          <a:xfrm>
            <a:off x="4499907" y="3891838"/>
            <a:ext cx="1100100" cy="2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830">
                <a:latin typeface="Montserrat"/>
                <a:ea typeface="Montserrat"/>
                <a:cs typeface="Montserrat"/>
                <a:sym typeface="Montserrat"/>
              </a:rPr>
              <a:t>Poster</a:t>
            </a:r>
            <a:endParaRPr b="1" sz="83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21"/>
          <p:cNvSpPr txBox="1"/>
          <p:nvPr>
            <p:ph type="title"/>
          </p:nvPr>
        </p:nvSpPr>
        <p:spPr>
          <a:xfrm>
            <a:off x="7021785" y="3449213"/>
            <a:ext cx="1100100" cy="2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830">
                <a:latin typeface="Montserrat"/>
                <a:ea typeface="Montserrat"/>
                <a:cs typeface="Montserrat"/>
                <a:sym typeface="Montserrat"/>
              </a:rPr>
              <a:t>Flyer</a:t>
            </a:r>
            <a:endParaRPr b="1" sz="83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7" name="Google Shape;157;p21" title="MEC25809_E-Bike_Safety_Campaign_School_V4_POSTER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6763" y="738575"/>
            <a:ext cx="2364749" cy="315301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8" name="Google Shape;158;p21" title="MEC25809_E-Bike_Safety_Campaign_School_V4_FLYER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30968" y="1321307"/>
            <a:ext cx="1644299" cy="212793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9" name="Google Shape;159;p21" title="Screenshot 2026-10-13 at 12.13.38 PM.png"/>
          <p:cNvPicPr preferRelativeResize="0"/>
          <p:nvPr/>
        </p:nvPicPr>
        <p:blipFill rotWithShape="1">
          <a:blip r:embed="rId6">
            <a:alphaModFix/>
          </a:blip>
          <a:srcRect b="0" l="1362" r="1362" t="0"/>
          <a:stretch/>
        </p:blipFill>
        <p:spPr>
          <a:xfrm>
            <a:off x="2864400" y="2612017"/>
            <a:ext cx="1542900" cy="102525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60" name="Google Shape;160;p21" title="Measure C Prismatic Reflector Marker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48977" y="835175"/>
            <a:ext cx="1558330" cy="1247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2"/>
          <p:cNvSpPr txBox="1"/>
          <p:nvPr>
            <p:ph type="title"/>
          </p:nvPr>
        </p:nvSpPr>
        <p:spPr>
          <a:xfrm>
            <a:off x="480900" y="605825"/>
            <a:ext cx="489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00">
                <a:solidFill>
                  <a:srgbClr val="185B8D"/>
                </a:solidFill>
              </a:rPr>
              <a:t>PARTNER LIST</a:t>
            </a:r>
            <a:endParaRPr b="0" sz="3000">
              <a:solidFill>
                <a:srgbClr val="185B8D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66" name="Google Shape;166;p22"/>
          <p:cNvSpPr txBox="1"/>
          <p:nvPr>
            <p:ph idx="1" type="body"/>
          </p:nvPr>
        </p:nvSpPr>
        <p:spPr>
          <a:xfrm>
            <a:off x="480900" y="1313963"/>
            <a:ext cx="4168200" cy="224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558800" marR="1016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Char char="●"/>
            </a:pPr>
            <a:r>
              <a:rPr lang="en" sz="1200"/>
              <a:t>TTC/PAC preview with all City Managers/Public Works Director/City Engineers/Caltrans/Transit Directors</a:t>
            </a:r>
            <a:endParaRPr sz="1200"/>
          </a:p>
          <a:p>
            <a:pPr indent="-298450" lvl="0" marL="558800" marR="1016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Char char="●"/>
            </a:pPr>
            <a:r>
              <a:rPr lang="en" sz="1200"/>
              <a:t>Fresno County School Districts</a:t>
            </a:r>
            <a:endParaRPr sz="1200"/>
          </a:p>
          <a:p>
            <a:pPr indent="-298450" lvl="0" marL="558800" marR="1016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Char char="●"/>
            </a:pPr>
            <a:r>
              <a:rPr lang="en" sz="1200"/>
              <a:t>JSA partners such as Educational Employees Credit Union (EECU) and others focused on education and youth programs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1200"/>
              </a:spcAft>
              <a:buNone/>
            </a:pPr>
            <a:r>
              <a:t/>
            </a:r>
            <a:endParaRPr b="1" sz="1200"/>
          </a:p>
        </p:txBody>
      </p:sp>
      <p:cxnSp>
        <p:nvCxnSpPr>
          <p:cNvPr id="167" name="Google Shape;167;p22"/>
          <p:cNvCxnSpPr/>
          <p:nvPr/>
        </p:nvCxnSpPr>
        <p:spPr>
          <a:xfrm>
            <a:off x="511275" y="3107500"/>
            <a:ext cx="7326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8" name="Google Shape;168;p22"/>
          <p:cNvSpPr txBox="1"/>
          <p:nvPr>
            <p:ph idx="1" type="body"/>
          </p:nvPr>
        </p:nvSpPr>
        <p:spPr>
          <a:xfrm>
            <a:off x="711750" y="3352575"/>
            <a:ext cx="3706500" cy="104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10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COMMUNITY ORGANIZATIONS:</a:t>
            </a:r>
            <a:r>
              <a:rPr lang="en" sz="11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1016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Highway City Community Development</a:t>
            </a:r>
            <a:endParaRPr sz="1200"/>
          </a:p>
          <a:p>
            <a:pPr indent="-304800" lvl="0" marL="457200" marR="1016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Centro La Familia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1200"/>
              </a:spcAft>
              <a:buNone/>
            </a:pPr>
            <a:r>
              <a:t/>
            </a:r>
            <a:endParaRPr b="1" sz="1200"/>
          </a:p>
        </p:txBody>
      </p:sp>
      <p:sp>
        <p:nvSpPr>
          <p:cNvPr id="169" name="Google Shape;169;p22"/>
          <p:cNvSpPr txBox="1"/>
          <p:nvPr>
            <p:ph type="title"/>
          </p:nvPr>
        </p:nvSpPr>
        <p:spPr>
          <a:xfrm>
            <a:off x="311700" y="4667250"/>
            <a:ext cx="2579400" cy="2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MEASURE C   •   E-BIKE SAFETY EDUCATION CAMPAIGN</a:t>
            </a:r>
            <a:endParaRPr sz="700"/>
          </a:p>
        </p:txBody>
      </p:sp>
      <p:cxnSp>
        <p:nvCxnSpPr>
          <p:cNvPr id="170" name="Google Shape;170;p22"/>
          <p:cNvCxnSpPr/>
          <p:nvPr/>
        </p:nvCxnSpPr>
        <p:spPr>
          <a:xfrm>
            <a:off x="2891100" y="4811925"/>
            <a:ext cx="5408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1" name="Google Shape;171;p22" title="JSA-Blac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8123" y="4688050"/>
            <a:ext cx="468627" cy="2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2"/>
          <p:cNvSpPr/>
          <p:nvPr/>
        </p:nvSpPr>
        <p:spPr>
          <a:xfrm>
            <a:off x="7000" y="0"/>
            <a:ext cx="9144000" cy="63000"/>
          </a:xfrm>
          <a:prstGeom prst="rect">
            <a:avLst/>
          </a:prstGeom>
          <a:solidFill>
            <a:srgbClr val="185B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22"/>
          <p:cNvSpPr txBox="1"/>
          <p:nvPr>
            <p:ph idx="1" type="body"/>
          </p:nvPr>
        </p:nvSpPr>
        <p:spPr>
          <a:xfrm>
            <a:off x="4488350" y="1313971"/>
            <a:ext cx="4325100" cy="163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558800" marR="1016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Arial"/>
              <a:buChar char="●"/>
            </a:pPr>
            <a:r>
              <a:rPr lang="en" sz="1200"/>
              <a:t>Boys &amp; Girls Club of Fresno County</a:t>
            </a:r>
            <a:endParaRPr sz="1200"/>
          </a:p>
          <a:p>
            <a:pPr indent="-304800" lvl="0" marL="558800" marR="1016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●"/>
            </a:pPr>
            <a:r>
              <a:rPr lang="en" sz="1200"/>
              <a:t>Law Enforcement/Public Safety: Police Unions, Fresno County Sheriff’s Office </a:t>
            </a:r>
            <a:endParaRPr sz="1200"/>
          </a:p>
          <a:p>
            <a:pPr indent="-304800" lvl="0" marL="558800" marR="1016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●"/>
            </a:pPr>
            <a:r>
              <a:rPr lang="en" sz="1200"/>
              <a:t>Valley Children’s Hospital, Community Health Systems, SAMC, United Health Centers </a:t>
            </a:r>
            <a:endParaRPr sz="1200"/>
          </a:p>
          <a:p>
            <a:pPr indent="-304800" lvl="0" marL="558800" marR="1016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●"/>
            </a:pPr>
            <a:r>
              <a:rPr lang="en" sz="1200"/>
              <a:t>Fresno County Public Libraries </a:t>
            </a:r>
            <a:endParaRPr/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1200"/>
              </a:spcAft>
              <a:buNone/>
            </a:pPr>
            <a:r>
              <a:t/>
            </a:r>
            <a:endParaRPr b="1" sz="1200"/>
          </a:p>
        </p:txBody>
      </p:sp>
      <p:sp>
        <p:nvSpPr>
          <p:cNvPr id="174" name="Google Shape;174;p22"/>
          <p:cNvSpPr txBox="1"/>
          <p:nvPr>
            <p:ph idx="1" type="body"/>
          </p:nvPr>
        </p:nvSpPr>
        <p:spPr>
          <a:xfrm>
            <a:off x="3661525" y="3599575"/>
            <a:ext cx="3706500" cy="8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1016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AMOR Wellness Center</a:t>
            </a:r>
            <a:endParaRPr sz="1200"/>
          </a:p>
          <a:p>
            <a:pPr indent="-304800" lvl="0" marL="457200" marR="1016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Focus Forward</a:t>
            </a:r>
            <a:endParaRPr sz="1200"/>
          </a:p>
          <a:p>
            <a:pPr indent="-304800" lvl="0" marL="457200" marR="1016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Girl Scouts of Central California South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1200"/>
              </a:spcAft>
              <a:buNone/>
            </a:pPr>
            <a:r>
              <a:t/>
            </a:r>
            <a:endParaRPr b="1"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85B8D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3"/>
          <p:cNvSpPr txBox="1"/>
          <p:nvPr>
            <p:ph type="title"/>
          </p:nvPr>
        </p:nvSpPr>
        <p:spPr>
          <a:xfrm>
            <a:off x="2652300" y="1837100"/>
            <a:ext cx="393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220">
                <a:solidFill>
                  <a:schemeClr val="lt1"/>
                </a:solidFill>
              </a:rPr>
              <a:t>THANK YOU</a:t>
            </a:r>
            <a:endParaRPr sz="4220">
              <a:solidFill>
                <a:schemeClr val="lt1"/>
              </a:solidFill>
            </a:endParaRPr>
          </a:p>
        </p:txBody>
      </p:sp>
      <p:pic>
        <p:nvPicPr>
          <p:cNvPr id="180" name="Google Shape;180;p23" title="JSA-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6726" y="2883925"/>
            <a:ext cx="930550" cy="40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